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62" r:id="rId2"/>
    <p:sldMasterId id="2147483656" r:id="rId3"/>
    <p:sldMasterId id="2147483659" r:id="rId4"/>
  </p:sldMasterIdLst>
  <p:notesMasterIdLst>
    <p:notesMasterId r:id="rId32"/>
  </p:notesMasterIdLst>
  <p:handoutMasterIdLst>
    <p:handoutMasterId r:id="rId33"/>
  </p:handoutMasterIdLst>
  <p:sldIdLst>
    <p:sldId id="258" r:id="rId5"/>
    <p:sldId id="259" r:id="rId6"/>
    <p:sldId id="257" r:id="rId7"/>
    <p:sldId id="478" r:id="rId8"/>
    <p:sldId id="479" r:id="rId9"/>
    <p:sldId id="480" r:id="rId10"/>
    <p:sldId id="491" r:id="rId11"/>
    <p:sldId id="485" r:id="rId12"/>
    <p:sldId id="483" r:id="rId13"/>
    <p:sldId id="487" r:id="rId14"/>
    <p:sldId id="488" r:id="rId15"/>
    <p:sldId id="489" r:id="rId16"/>
    <p:sldId id="484" r:id="rId17"/>
    <p:sldId id="492" r:id="rId18"/>
    <p:sldId id="493" r:id="rId19"/>
    <p:sldId id="494" r:id="rId20"/>
    <p:sldId id="496" r:id="rId21"/>
    <p:sldId id="495" r:id="rId22"/>
    <p:sldId id="497" r:id="rId23"/>
    <p:sldId id="498" r:id="rId24"/>
    <p:sldId id="499" r:id="rId25"/>
    <p:sldId id="500" r:id="rId26"/>
    <p:sldId id="501" r:id="rId27"/>
    <p:sldId id="502" r:id="rId28"/>
    <p:sldId id="371" r:id="rId29"/>
    <p:sldId id="486" r:id="rId30"/>
    <p:sldId id="405" r:id="rId31"/>
  </p:sldIdLst>
  <p:sldSz cx="9144000" cy="6858000" type="screen4x3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슬라이드" id="{CD9FE64B-B1E7-1E43-9462-EACB46420A5D}">
          <p14:sldIdLst>
            <p14:sldId id="258"/>
            <p14:sldId id="259"/>
            <p14:sldId id="257"/>
            <p14:sldId id="478"/>
            <p14:sldId id="479"/>
            <p14:sldId id="480"/>
            <p14:sldId id="491"/>
            <p14:sldId id="485"/>
            <p14:sldId id="483"/>
            <p14:sldId id="487"/>
            <p14:sldId id="488"/>
            <p14:sldId id="489"/>
            <p14:sldId id="484"/>
            <p14:sldId id="492"/>
            <p14:sldId id="493"/>
            <p14:sldId id="494"/>
            <p14:sldId id="496"/>
            <p14:sldId id="495"/>
            <p14:sldId id="497"/>
            <p14:sldId id="498"/>
            <p14:sldId id="499"/>
            <p14:sldId id="500"/>
            <p14:sldId id="501"/>
            <p14:sldId id="502"/>
            <p14:sldId id="371"/>
            <p14:sldId id="486"/>
          </p14:sldIdLst>
        </p14:section>
        <p14:section name="슬라이드_템플릿" id="{649E32E1-B900-234C-8FA7-3094BAF80331}">
          <p14:sldIdLst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2" pos="2880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DFD"/>
    <a:srgbClr val="80C535"/>
    <a:srgbClr val="343434"/>
    <a:srgbClr val="333333"/>
    <a:srgbClr val="FFFFCC"/>
    <a:srgbClr val="FFCC66"/>
    <a:srgbClr val="A7C5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테마 스타일 2 - 강조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85" autoAdjust="0"/>
    <p:restoredTop sz="96405" autoAdjust="0"/>
  </p:normalViewPr>
  <p:slideViewPr>
    <p:cSldViewPr>
      <p:cViewPr varScale="1">
        <p:scale>
          <a:sx n="127" d="100"/>
          <a:sy n="127" d="100"/>
        </p:scale>
        <p:origin x="2192" y="176"/>
      </p:cViewPr>
      <p:guideLst>
        <p:guide pos="2880"/>
        <p:guide orient="horz"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58" d="100"/>
          <a:sy n="158" d="100"/>
        </p:scale>
        <p:origin x="1312" y="2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handoutMaster" Target="handoutMasters/handout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Rix고딕 EB" pitchFamily="18" charset="-127"/>
              <a:ea typeface="Rix고딕 EB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5F5719-E0C8-497A-835A-DC7AF60E9786}" type="datetimeFigureOut">
              <a:rPr lang="ko-KR" altLang="en-US" smtClean="0">
                <a:latin typeface="Rix고딕 EB" pitchFamily="18" charset="-127"/>
                <a:ea typeface="Rix고딕 EB" pitchFamily="18" charset="-127"/>
              </a:rPr>
              <a:pPr/>
              <a:t>2017. 7. 18.</a:t>
            </a:fld>
            <a:endParaRPr lang="ko-KR" altLang="en-US" dirty="0">
              <a:latin typeface="Rix고딕 EB" pitchFamily="18" charset="-127"/>
              <a:ea typeface="Rix고딕 EB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E8AAB-A6E2-4809-921B-690A759FE7B4}" type="slidenum">
              <a:rPr lang="ko-KR" altLang="en-US" smtClean="0">
                <a:latin typeface="Rix고딕 EB" pitchFamily="18" charset="-127"/>
                <a:ea typeface="Rix고딕 EB" pitchFamily="18" charset="-127"/>
              </a:rPr>
              <a:pPr/>
              <a:t>‹#›</a:t>
            </a:fld>
            <a:endParaRPr lang="ko-KR" altLang="en-US" dirty="0">
              <a:latin typeface="Rix고딕 EB" pitchFamily="18" charset="-127"/>
              <a:ea typeface="Rix고딕 EB" pitchFamily="18" charset="-127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Rix고딕 EB" pitchFamily="18" charset="-127"/>
              <a:ea typeface="Rix고딕 E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9505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ix고딕 EB" pitchFamily="18" charset="-127"/>
                <a:ea typeface="Rix고딕 EB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ix고딕 EB" pitchFamily="18" charset="-127"/>
                <a:ea typeface="Rix고딕 EB" pitchFamily="18" charset="-127"/>
              </a:defRPr>
            </a:lvl1pPr>
          </a:lstStyle>
          <a:p>
            <a:fld id="{BC005E11-9FC4-4559-BF01-B81AA1525F34}" type="datetimeFigureOut">
              <a:rPr lang="ko-KR" altLang="en-US" smtClean="0"/>
              <a:pPr/>
              <a:t>2017. 7. 18.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ix고딕 EB" pitchFamily="18" charset="-127"/>
                <a:ea typeface="Rix고딕 EB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ix고딕 EB" pitchFamily="18" charset="-127"/>
                <a:ea typeface="Rix고딕 EB" pitchFamily="18" charset="-127"/>
              </a:defRPr>
            </a:lvl1pPr>
          </a:lstStyle>
          <a:p>
            <a:fld id="{E298BA0C-7778-40CB-9F43-9459B3FAC40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2788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Rix고딕 EB" pitchFamily="18" charset="-127"/>
        <a:ea typeface="Rix고딕 EB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Rix고딕 EB" pitchFamily="18" charset="-127"/>
        <a:ea typeface="Rix고딕 EB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Rix고딕 EB" pitchFamily="18" charset="-127"/>
        <a:ea typeface="Rix고딕 EB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Rix고딕 EB" pitchFamily="18" charset="-127"/>
        <a:ea typeface="Rix고딕 EB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Rix고딕 EB" pitchFamily="18" charset="-127"/>
        <a:ea typeface="Rix고딕 EB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8784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1331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5106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2855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87382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3620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77651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35214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890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4187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742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2702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0122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5418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31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4327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9790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챕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82021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챕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31542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챕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51757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jp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4" Type="http://schemas.openxmlformats.org/officeDocument/2006/relationships/image" Target="../media/image3.jp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theme" Target="../theme/theme3.xml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58" y="6381328"/>
            <a:ext cx="542434" cy="21154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5" r:id="rId2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349298"/>
            <a:ext cx="735602" cy="36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59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5"/>
          <p:cNvSpPr txBox="1">
            <a:spLocks/>
          </p:cNvSpPr>
          <p:nvPr userDrawn="1"/>
        </p:nvSpPr>
        <p:spPr>
          <a:xfrm>
            <a:off x="6962792" y="6466459"/>
            <a:ext cx="1928826" cy="250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B0C5-6955-4F9B-BA60-58E2367A55EF}" type="slidenum">
              <a:rPr kumimoji="0" lang="ko-KR" altLang="en-US" sz="85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58" y="6381328"/>
            <a:ext cx="542434" cy="211549"/>
          </a:xfrm>
          <a:prstGeom prst="rect">
            <a:avLst/>
          </a:prstGeom>
        </p:spPr>
      </p:pic>
      <p:cxnSp>
        <p:nvCxnSpPr>
          <p:cNvPr id="7" name="직선 연결선 6"/>
          <p:cNvCxnSpPr/>
          <p:nvPr userDrawn="1"/>
        </p:nvCxnSpPr>
        <p:spPr>
          <a:xfrm>
            <a:off x="332385" y="160950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332385" y="873742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7965446" y="169465"/>
            <a:ext cx="928694" cy="244428"/>
          </a:xfrm>
          <a:prstGeom prst="rect">
            <a:avLst/>
          </a:prstGeom>
          <a:noFill/>
        </p:spPr>
        <p:txBody>
          <a:bodyPr wrap="square" lIns="99569" tIns="49785" rIns="99569" bIns="49785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ko-KR" altLang="en-US" sz="730" b="1" dirty="0" smtClean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대외비</a:t>
            </a:r>
            <a:endParaRPr lang="en-US" altLang="ko-KR" sz="730" b="1" dirty="0" smtClean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7"/>
          <p:cNvCxnSpPr/>
          <p:nvPr userDrawn="1"/>
        </p:nvCxnSpPr>
        <p:spPr>
          <a:xfrm>
            <a:off x="332385" y="6329662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65" r:id="rId3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332385" y="160950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332385" y="873742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7965446" y="169465"/>
            <a:ext cx="928694" cy="244428"/>
          </a:xfrm>
          <a:prstGeom prst="rect">
            <a:avLst/>
          </a:prstGeom>
          <a:noFill/>
        </p:spPr>
        <p:txBody>
          <a:bodyPr wrap="square" lIns="99569" tIns="49785" rIns="99569" bIns="49785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ko-KR" altLang="en-US" sz="730" b="1" dirty="0" smtClean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기밀</a:t>
            </a:r>
            <a:endParaRPr lang="en-US" altLang="ko-KR" sz="730" b="1" dirty="0" smtClean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슬라이드 번호 개체 틀 5"/>
          <p:cNvSpPr txBox="1">
            <a:spLocks/>
          </p:cNvSpPr>
          <p:nvPr userDrawn="1"/>
        </p:nvSpPr>
        <p:spPr>
          <a:xfrm>
            <a:off x="6962792" y="6466459"/>
            <a:ext cx="1928826" cy="250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B0C5-6955-4F9B-BA60-58E2367A55EF}" type="slidenum">
              <a:rPr kumimoji="0" lang="ko-KR" altLang="en-US" sz="85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/ </a:t>
            </a:r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파워포인트 문서 사용 안내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58" y="6381328"/>
            <a:ext cx="542434" cy="21154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hyperlink" Target="mailto:Seunghoon.baek@linecorp.com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06357" y="287066"/>
            <a:ext cx="7072362" cy="152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600"/>
              </a:lnSpc>
            </a:pPr>
            <a:r>
              <a:rPr lang="en-US" altLang="ko-KR" sz="4500" b="1" spc="-150" dirty="0" smtClean="0">
                <a:latin typeface="맑은 고딕" pitchFamily="50" charset="-127"/>
                <a:ea typeface="맑은 고딕" pitchFamily="50" charset="-127"/>
              </a:rPr>
              <a:t>Spring Framework</a:t>
            </a:r>
          </a:p>
          <a:p>
            <a:pPr>
              <a:lnSpc>
                <a:spcPts val="5600"/>
              </a:lnSpc>
            </a:pPr>
            <a:r>
              <a:rPr lang="en-US" altLang="ko-KR" sz="4500" b="1" spc="-150" dirty="0" smtClean="0">
                <a:latin typeface="맑은 고딕" pitchFamily="50" charset="-127"/>
                <a:ea typeface="맑은 고딕" pitchFamily="50" charset="-127"/>
              </a:rPr>
              <a:t>AOP | </a:t>
            </a:r>
            <a:r>
              <a:rPr lang="en-US" altLang="ko-KR" sz="2400" b="1" spc="-150" dirty="0" smtClean="0">
                <a:latin typeface="맑은 고딕" pitchFamily="50" charset="-127"/>
                <a:ea typeface="맑은 고딕" pitchFamily="50" charset="-127"/>
              </a:rPr>
              <a:t>Aspect Oriented Programming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5617" y="2291708"/>
            <a:ext cx="44377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b="1" spc="-20" dirty="0" smtClean="0">
                <a:latin typeface="맑은 고딕" pitchFamily="50" charset="-127"/>
                <a:ea typeface="맑은 고딕" pitchFamily="50" charset="-127"/>
              </a:rPr>
              <a:t>작성자</a:t>
            </a:r>
            <a:r>
              <a:rPr lang="en-US" altLang="ko-KR" sz="1200" b="1" spc="-20" dirty="0" smtClean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200" b="1" spc="-20" dirty="0" smtClean="0">
                <a:latin typeface="맑은 고딕" pitchFamily="50" charset="-127"/>
                <a:ea typeface="맑은 고딕" pitchFamily="50" charset="-127"/>
              </a:rPr>
              <a:t>백승훈</a:t>
            </a:r>
            <a:r>
              <a:rPr lang="en-US" altLang="ko-KR" sz="1200" b="1" spc="-2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1200" b="1" spc="-20" dirty="0" err="1" smtClean="0">
                <a:latin typeface="맑은 고딕" pitchFamily="50" charset="-127"/>
                <a:ea typeface="맑은 고딕" pitchFamily="50" charset="-127"/>
              </a:rPr>
              <a:t>Seunghoon</a:t>
            </a:r>
            <a:r>
              <a:rPr lang="en-US" altLang="ko-KR" sz="1200" b="1" spc="-2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200" b="1" spc="-20" dirty="0" err="1" smtClean="0">
                <a:latin typeface="맑은 고딕" pitchFamily="50" charset="-127"/>
                <a:ea typeface="맑은 고딕" pitchFamily="50" charset="-127"/>
              </a:rPr>
              <a:t>Baek</a:t>
            </a:r>
            <a:r>
              <a:rPr lang="en-US" altLang="ko-KR" sz="1200" b="1" spc="-2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>
              <a:lnSpc>
                <a:spcPct val="200000"/>
              </a:lnSpc>
            </a:pPr>
            <a:r>
              <a:rPr lang="en-US" altLang="en-US" sz="1200" b="1" spc="-20" dirty="0" smtClean="0">
                <a:latin typeface="맑은 고딕" pitchFamily="50" charset="-127"/>
                <a:ea typeface="맑은 고딕" pitchFamily="50" charset="-127"/>
                <a:hlinkClick r:id="rId4"/>
              </a:rPr>
              <a:t>seunghoon.baek@linecorp.com</a:t>
            </a:r>
            <a:r>
              <a:rPr lang="en-US" altLang="en-US" sz="12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200" b="1" spc="-2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12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34298" y="2214554"/>
            <a:ext cx="342000" cy="158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9"/>
          <p:cNvSpPr txBox="1"/>
          <p:nvPr/>
        </p:nvSpPr>
        <p:spPr>
          <a:xfrm>
            <a:off x="705778" y="1155366"/>
            <a:ext cx="76106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AOP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프로그램 예제 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로깅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(Java Configuration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사용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48"/>
          <a:stretch/>
        </p:blipFill>
        <p:spPr>
          <a:xfrm>
            <a:off x="107504" y="1701514"/>
            <a:ext cx="4838700" cy="64807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35" b="73971"/>
          <a:stretch/>
        </p:blipFill>
        <p:spPr>
          <a:xfrm>
            <a:off x="107504" y="2772738"/>
            <a:ext cx="4838700" cy="93859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082678"/>
            <a:ext cx="7175500" cy="1790700"/>
          </a:xfrm>
          <a:prstGeom prst="rect">
            <a:avLst/>
          </a:prstGeom>
        </p:spPr>
      </p:pic>
      <p:sp>
        <p:nvSpPr>
          <p:cNvPr id="15" name="텍스트 상자 14"/>
          <p:cNvSpPr txBox="1"/>
          <p:nvPr/>
        </p:nvSpPr>
        <p:spPr>
          <a:xfrm>
            <a:off x="539552" y="2408742"/>
            <a:ext cx="1487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 smtClean="0"/>
              <a:t>▲ </a:t>
            </a:r>
            <a:r>
              <a:rPr kumimoji="1" lang="en-US" altLang="ko-KR" sz="1100" dirty="0" err="1" smtClean="0"/>
              <a:t>CustomerBo.java</a:t>
            </a:r>
            <a:endParaRPr kumimoji="1" lang="ko-KR" altLang="en-US" sz="1100" dirty="0"/>
          </a:p>
        </p:txBody>
      </p:sp>
      <p:sp>
        <p:nvSpPr>
          <p:cNvPr id="16" name="텍스트 상자 15"/>
          <p:cNvSpPr txBox="1"/>
          <p:nvPr/>
        </p:nvSpPr>
        <p:spPr>
          <a:xfrm>
            <a:off x="539552" y="3766201"/>
            <a:ext cx="17203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mtClean="0"/>
              <a:t>▲ </a:t>
            </a:r>
            <a:r>
              <a:rPr kumimoji="1" lang="en-US" altLang="ko-KR" sz="1100" dirty="0" err="1" smtClean="0"/>
              <a:t>CustomerBoImpl.java</a:t>
            </a:r>
            <a:endParaRPr kumimoji="1" lang="ko-KR" altLang="en-US" sz="1100" dirty="0"/>
          </a:p>
        </p:txBody>
      </p:sp>
      <p:sp>
        <p:nvSpPr>
          <p:cNvPr id="17" name="텍스트 상자 16"/>
          <p:cNvSpPr txBox="1"/>
          <p:nvPr/>
        </p:nvSpPr>
        <p:spPr>
          <a:xfrm>
            <a:off x="539552" y="5915512"/>
            <a:ext cx="16610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 smtClean="0"/>
              <a:t>▲ </a:t>
            </a:r>
            <a:r>
              <a:rPr kumimoji="1" lang="en-US" altLang="ko-KR" sz="1100" dirty="0" err="1" smtClean="0"/>
              <a:t>LoggingAspect.java</a:t>
            </a:r>
            <a:endParaRPr kumimoji="1" lang="ko-KR" altLang="en-US" sz="11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741" y="1570607"/>
            <a:ext cx="2906675" cy="2140727"/>
          </a:xfrm>
          <a:prstGeom prst="rect">
            <a:avLst/>
          </a:prstGeom>
        </p:spPr>
      </p:pic>
      <p:sp>
        <p:nvSpPr>
          <p:cNvPr id="19" name="텍스트 상자 18"/>
          <p:cNvSpPr txBox="1"/>
          <p:nvPr/>
        </p:nvSpPr>
        <p:spPr>
          <a:xfrm>
            <a:off x="5479197" y="3766201"/>
            <a:ext cx="14109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mtClean="0"/>
              <a:t>▲ </a:t>
            </a:r>
            <a:r>
              <a:rPr kumimoji="1" lang="en-US" altLang="ko-KR" sz="1100" dirty="0" err="1" smtClean="0"/>
              <a:t>AOPConfig.java</a:t>
            </a:r>
            <a:endParaRPr kumimoji="1" lang="ko-KR" altLang="en-US" sz="1100" dirty="0"/>
          </a:p>
        </p:txBody>
      </p:sp>
      <p:sp>
        <p:nvSpPr>
          <p:cNvPr id="20" name="타원 19"/>
          <p:cNvSpPr/>
          <p:nvPr/>
        </p:nvSpPr>
        <p:spPr>
          <a:xfrm>
            <a:off x="63316" y="1397909"/>
            <a:ext cx="332483" cy="3324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 smtClean="0">
                <a:solidFill>
                  <a:srgbClr val="FF0000"/>
                </a:solidFill>
              </a:rPr>
              <a:t>1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3316" y="2463138"/>
            <a:ext cx="332483" cy="3324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smtClean="0">
                <a:solidFill>
                  <a:srgbClr val="FF0000"/>
                </a:solidFill>
              </a:rPr>
              <a:t>2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3316" y="3811171"/>
            <a:ext cx="332483" cy="3324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>
                <a:solidFill>
                  <a:srgbClr val="FF0000"/>
                </a:solidFill>
              </a:rPr>
              <a:t>3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153790" y="1341349"/>
            <a:ext cx="332483" cy="3324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rgbClr val="FF0000"/>
                </a:solidFill>
              </a:rPr>
              <a:t>4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8"/>
          <p:cNvSpPr txBox="1"/>
          <p:nvPr/>
        </p:nvSpPr>
        <p:spPr>
          <a:xfrm>
            <a:off x="248574" y="169524"/>
            <a:ext cx="4223412" cy="3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600" b="1" spc="-20" smtClean="0">
                <a:latin typeface="맑은 고딕" pitchFamily="50" charset="-127"/>
                <a:ea typeface="맑은 고딕" pitchFamily="50" charset="-127"/>
              </a:rPr>
              <a:t>. Spring AOP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2967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9"/>
          <p:cNvSpPr txBox="1"/>
          <p:nvPr/>
        </p:nvSpPr>
        <p:spPr>
          <a:xfrm>
            <a:off x="705778" y="1155366"/>
            <a:ext cx="76106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AOP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프로그램 예제 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로깅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(Java Configuration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사용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텍스트 상자 20"/>
          <p:cNvSpPr txBox="1"/>
          <p:nvPr/>
        </p:nvSpPr>
        <p:spPr>
          <a:xfrm>
            <a:off x="827584" y="2995801"/>
            <a:ext cx="10198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mtClean="0"/>
              <a:t>▲ </a:t>
            </a:r>
            <a:r>
              <a:rPr kumimoji="1" lang="en-US" altLang="ko-KR" sz="1100" dirty="0" smtClean="0"/>
              <a:t>Test Code</a:t>
            </a:r>
            <a:endParaRPr kumimoji="1" lang="ko-KR" altLang="en-US" sz="11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00" y="3789040"/>
            <a:ext cx="2197100" cy="596900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>
            <a:off x="4572000" y="2909661"/>
            <a:ext cx="0" cy="80737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텍스트 상자 24"/>
          <p:cNvSpPr txBox="1"/>
          <p:nvPr/>
        </p:nvSpPr>
        <p:spPr>
          <a:xfrm>
            <a:off x="3627345" y="4456326"/>
            <a:ext cx="11801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 smtClean="0"/>
              <a:t>▲ 결과 출력 창</a:t>
            </a:r>
            <a:endParaRPr kumimoji="1" lang="ko-KR" altLang="en-US" sz="1100" dirty="0"/>
          </a:p>
        </p:txBody>
      </p:sp>
      <p:sp>
        <p:nvSpPr>
          <p:cNvPr id="7" name="직사각형 6"/>
          <p:cNvSpPr/>
          <p:nvPr/>
        </p:nvSpPr>
        <p:spPr>
          <a:xfrm>
            <a:off x="3275856" y="3799002"/>
            <a:ext cx="2663031" cy="377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텍스트 상자 7"/>
          <p:cNvSpPr txBox="1"/>
          <p:nvPr/>
        </p:nvSpPr>
        <p:spPr>
          <a:xfrm>
            <a:off x="6029500" y="3861048"/>
            <a:ext cx="2255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Aspect </a:t>
            </a:r>
            <a:r>
              <a:rPr kumimoji="1" lang="ko-KR" altLang="en-US" sz="1200" dirty="0" smtClean="0"/>
              <a:t>에 의해 삽입된 메세지</a:t>
            </a:r>
            <a:endParaRPr kumimoji="1" lang="ko-KR" altLang="en-US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77" y="1740769"/>
            <a:ext cx="8026400" cy="1219200"/>
          </a:xfrm>
          <a:prstGeom prst="rect">
            <a:avLst/>
          </a:prstGeom>
        </p:spPr>
      </p:pic>
      <p:sp>
        <p:nvSpPr>
          <p:cNvPr id="26" name="타원 25"/>
          <p:cNvSpPr/>
          <p:nvPr/>
        </p:nvSpPr>
        <p:spPr>
          <a:xfrm>
            <a:off x="373294" y="1726555"/>
            <a:ext cx="332483" cy="3324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rgbClr val="FF0000"/>
                </a:solidFill>
              </a:rPr>
              <a:t>5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8"/>
          <p:cNvSpPr txBox="1"/>
          <p:nvPr/>
        </p:nvSpPr>
        <p:spPr>
          <a:xfrm>
            <a:off x="248574" y="169524"/>
            <a:ext cx="4223412" cy="3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600" b="1" spc="-20" smtClean="0">
                <a:latin typeface="맑은 고딕" pitchFamily="50" charset="-127"/>
                <a:ea typeface="맑은 고딕" pitchFamily="50" charset="-127"/>
              </a:rPr>
              <a:t>. Spring AOP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7398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9"/>
          <p:cNvSpPr txBox="1"/>
          <p:nvPr/>
        </p:nvSpPr>
        <p:spPr>
          <a:xfrm>
            <a:off x="705778" y="1155366"/>
            <a:ext cx="76106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AOP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프로그램 예제 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로깅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(XML Configuration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사용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50" y="1894030"/>
            <a:ext cx="6210300" cy="1460500"/>
          </a:xfrm>
          <a:prstGeom prst="rect">
            <a:avLst/>
          </a:prstGeom>
        </p:spPr>
      </p:pic>
      <p:sp>
        <p:nvSpPr>
          <p:cNvPr id="21" name="텍스트 상자 20"/>
          <p:cNvSpPr txBox="1"/>
          <p:nvPr/>
        </p:nvSpPr>
        <p:spPr>
          <a:xfrm>
            <a:off x="1654798" y="3353995"/>
            <a:ext cx="13837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mtClean="0"/>
              <a:t>▲ </a:t>
            </a:r>
            <a:r>
              <a:rPr kumimoji="1" lang="en-US" altLang="ko-KR" sz="1100" dirty="0" err="1" smtClean="0"/>
              <a:t>AOPConfig.xml</a:t>
            </a:r>
            <a:endParaRPr kumimoji="1" lang="ko-KR" altLang="en-US" sz="1100" dirty="0"/>
          </a:p>
        </p:txBody>
      </p:sp>
      <p:sp>
        <p:nvSpPr>
          <p:cNvPr id="25" name="텍스트 상자 24"/>
          <p:cNvSpPr txBox="1"/>
          <p:nvPr/>
        </p:nvSpPr>
        <p:spPr>
          <a:xfrm>
            <a:off x="1390847" y="5079101"/>
            <a:ext cx="10198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 smtClean="0"/>
              <a:t>▲ </a:t>
            </a:r>
            <a:r>
              <a:rPr kumimoji="1" lang="en-US" altLang="ko-KR" sz="1100" dirty="0" smtClean="0"/>
              <a:t>Test Code</a:t>
            </a:r>
            <a:endParaRPr kumimoji="1" lang="ko-KR" altLang="en-US" sz="1100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00" y="5407781"/>
            <a:ext cx="2197100" cy="596900"/>
          </a:xfrm>
          <a:prstGeom prst="rect">
            <a:avLst/>
          </a:prstGeom>
        </p:spPr>
      </p:pic>
      <p:sp>
        <p:nvSpPr>
          <p:cNvPr id="27" name="텍스트 상자 26"/>
          <p:cNvSpPr txBox="1"/>
          <p:nvPr/>
        </p:nvSpPr>
        <p:spPr>
          <a:xfrm>
            <a:off x="3627345" y="6075067"/>
            <a:ext cx="11801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 smtClean="0"/>
              <a:t>▲ 결과 출력 창</a:t>
            </a:r>
            <a:endParaRPr kumimoji="1" lang="ko-KR" altLang="en-US" sz="1100" dirty="0"/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4572000" y="5004095"/>
            <a:ext cx="0" cy="33661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3789040"/>
            <a:ext cx="6794500" cy="1231900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5076056" y="1187460"/>
            <a:ext cx="2573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1~3</a:t>
            </a:r>
            <a:r>
              <a:rPr kumimoji="1" lang="ko-KR" altLang="en-US" dirty="0" smtClean="0"/>
              <a:t> 번 동일</a:t>
            </a:r>
            <a:r>
              <a:rPr kumimoji="1" lang="en-US" altLang="ko-KR" dirty="0" smtClean="0"/>
              <a:t>(java</a:t>
            </a:r>
            <a:r>
              <a:rPr kumimoji="1" lang="ko-KR" altLang="en-US" dirty="0" smtClean="0"/>
              <a:t> 코드</a:t>
            </a:r>
            <a:r>
              <a:rPr kumimoji="1" lang="en-US" altLang="ko-KR" dirty="0" smtClean="0"/>
              <a:t>)</a:t>
            </a:r>
            <a:endParaRPr kumimoji="1" lang="ko-KR" altLang="en-US" dirty="0"/>
          </a:p>
        </p:txBody>
      </p:sp>
      <p:sp>
        <p:nvSpPr>
          <p:cNvPr id="32" name="타원 31"/>
          <p:cNvSpPr/>
          <p:nvPr/>
        </p:nvSpPr>
        <p:spPr>
          <a:xfrm>
            <a:off x="1112343" y="1708071"/>
            <a:ext cx="332483" cy="3324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rgbClr val="FF0000"/>
                </a:solidFill>
              </a:rPr>
              <a:t>4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779860" y="3717032"/>
            <a:ext cx="332483" cy="3324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rgbClr val="FF0000"/>
                </a:solidFill>
              </a:rPr>
              <a:t>5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8"/>
          <p:cNvSpPr txBox="1"/>
          <p:nvPr/>
        </p:nvSpPr>
        <p:spPr>
          <a:xfrm>
            <a:off x="248574" y="169524"/>
            <a:ext cx="4223412" cy="3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600" b="1" spc="-20" smtClean="0">
                <a:latin typeface="맑은 고딕" pitchFamily="50" charset="-127"/>
                <a:ea typeface="맑은 고딕" pitchFamily="50" charset="-127"/>
              </a:rPr>
              <a:t>. Spring AOP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62699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Advice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의 표현 </a:t>
            </a:r>
            <a:r>
              <a:rPr lang="mr-IN" altLang="ko-KR" sz="1400" b="1" spc="-20" dirty="0" smtClean="0">
                <a:latin typeface="맑은 고딕" pitchFamily="50" charset="-127"/>
                <a:ea typeface="맑은 고딕" pitchFamily="50" charset="-127"/>
              </a:rPr>
              <a:t>–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 ① 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Advice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종류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" t="31891" r="8232" b="43682"/>
          <a:stretch/>
        </p:blipFill>
        <p:spPr>
          <a:xfrm>
            <a:off x="262892" y="1603201"/>
            <a:ext cx="8618216" cy="605481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248574" y="2389403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▲ </a:t>
            </a:r>
            <a:r>
              <a:rPr kumimoji="1" lang="en-US" altLang="ko-KR" sz="1200" dirty="0" smtClean="0"/>
              <a:t>Advice </a:t>
            </a:r>
            <a:r>
              <a:rPr kumimoji="1" lang="ko-KR" altLang="en-US" sz="1200" dirty="0" smtClean="0"/>
              <a:t>의 종류</a:t>
            </a:r>
            <a:endParaRPr kumimoji="1"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248574" y="1531194"/>
            <a:ext cx="1016700" cy="401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3" name="직선 화살표 연결선 12"/>
          <p:cNvCxnSpPr>
            <a:stCxn id="5" idx="0"/>
            <a:endCxn id="6" idx="2"/>
          </p:cNvCxnSpPr>
          <p:nvPr/>
        </p:nvCxnSpPr>
        <p:spPr>
          <a:xfrm flipH="1" flipV="1">
            <a:off x="756924" y="1932260"/>
            <a:ext cx="204345" cy="4571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191493"/>
              </p:ext>
            </p:extLst>
          </p:nvPr>
        </p:nvGraphicFramePr>
        <p:xfrm>
          <a:off x="1115616" y="2718461"/>
          <a:ext cx="7342268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3676"/>
                <a:gridCol w="5328592"/>
              </a:tblGrid>
              <a:tr h="2413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Advic</a:t>
                      </a:r>
                      <a:r>
                        <a:rPr lang="en-US" altLang="ko-KR" sz="1200" baseline="0" dirty="0" smtClean="0"/>
                        <a:t>e </a:t>
                      </a:r>
                      <a:r>
                        <a:rPr lang="ko-KR" altLang="en-US" sz="1200" baseline="0" dirty="0" smtClean="0"/>
                        <a:t>종류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설명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5390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/>
                        <a:t>Before</a:t>
                      </a:r>
                      <a:endParaRPr lang="en-US" altLang="ko-KR" sz="1200" b="1" baseline="0" dirty="0" smtClean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baseline="0" dirty="0" smtClean="0"/>
                        <a:t>Advice</a:t>
                      </a:r>
                      <a:endParaRPr lang="en-US" altLang="ko-KR" sz="12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200" baseline="0" dirty="0" smtClean="0"/>
                        <a:t>Target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Method </a:t>
                      </a:r>
                      <a:r>
                        <a:rPr lang="ko-KR" altLang="en-US" sz="1200" baseline="0" dirty="0" smtClean="0"/>
                        <a:t>가 실행되기 전 실행되는 </a:t>
                      </a:r>
                      <a:r>
                        <a:rPr lang="en-US" altLang="ko-KR" sz="1200" baseline="0" dirty="0" smtClean="0"/>
                        <a:t>Advice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Join point </a:t>
                      </a:r>
                      <a:r>
                        <a:rPr lang="ko-KR" altLang="en-US" sz="1200" baseline="0" dirty="0" smtClean="0"/>
                        <a:t>의 실행 흐름을 막는 기능은 없음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단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Exception </a:t>
                      </a:r>
                      <a:r>
                        <a:rPr lang="ko-KR" altLang="en-US" sz="1200" baseline="0" dirty="0" smtClean="0"/>
                        <a:t>발생은 제외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5390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/>
                        <a:t>After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/>
                        <a:t>Returning</a:t>
                      </a:r>
                      <a:r>
                        <a:rPr lang="en-US" altLang="ko-KR" sz="1200" b="1" baseline="0" dirty="0" smtClean="0"/>
                        <a:t> Advice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dirty="0" smtClean="0"/>
                        <a:t>정상적으로 </a:t>
                      </a:r>
                      <a:r>
                        <a:rPr lang="en-US" altLang="ko-KR" sz="1200" dirty="0" smtClean="0"/>
                        <a:t>Method </a:t>
                      </a:r>
                      <a:r>
                        <a:rPr lang="ko-KR" altLang="en-US" sz="1200" dirty="0" smtClean="0"/>
                        <a:t>가 실행완료 되었을 경우 실행되는 </a:t>
                      </a:r>
                      <a:r>
                        <a:rPr lang="en-US" altLang="ko-KR" sz="1200" dirty="0" smtClean="0"/>
                        <a:t>Advice</a:t>
                      </a:r>
                      <a:br>
                        <a:rPr lang="en-US" altLang="ko-KR" sz="1200" dirty="0" smtClean="0"/>
                      </a:br>
                      <a:r>
                        <a:rPr lang="en-US" altLang="ko-KR" sz="1200" dirty="0" smtClean="0"/>
                        <a:t>Method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에서 예외가 발생한 경우에는 동작하지 않음</a:t>
                      </a:r>
                      <a:endParaRPr lang="en-US" altLang="ko-KR" sz="1200" dirty="0" smtClean="0"/>
                    </a:p>
                  </a:txBody>
                  <a:tcPr anchor="ctr"/>
                </a:tc>
              </a:tr>
              <a:tr h="5390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/>
                        <a:t>After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/>
                        <a:t>Throwing Advice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200" dirty="0" smtClean="0"/>
                        <a:t>Method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에서 예외가 발생하여 종료되었을 경우 실행됨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5390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/>
                        <a:t>After</a:t>
                      </a:r>
                      <a:r>
                        <a:rPr lang="en-US" altLang="ko-KR" sz="1200" b="1" baseline="0" dirty="0" smtClean="0"/>
                        <a:t> </a:t>
                      </a:r>
                      <a:br>
                        <a:rPr lang="en-US" altLang="ko-KR" sz="1200" b="1" baseline="0" dirty="0" smtClean="0"/>
                      </a:br>
                      <a:r>
                        <a:rPr lang="en-US" altLang="ko-KR" sz="1200" b="1" dirty="0" smtClean="0"/>
                        <a:t>Advice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200" dirty="0" smtClean="0"/>
                        <a:t>Method </a:t>
                      </a:r>
                      <a:r>
                        <a:rPr lang="ko-KR" altLang="en-US" sz="1200" dirty="0" smtClean="0"/>
                        <a:t>가 종료되었을 경우에 실행됨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정상종료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예외종료 무관</a:t>
                      </a:r>
                      <a:r>
                        <a:rPr lang="en-US" altLang="ko-KR" sz="1200" dirty="0" smtClean="0"/>
                        <a:t>)</a:t>
                      </a:r>
                      <a:br>
                        <a:rPr lang="en-US" altLang="ko-KR" sz="1200" dirty="0" smtClean="0"/>
                      </a:br>
                      <a:r>
                        <a:rPr lang="en-US" altLang="ko-KR" sz="1200" dirty="0" smtClean="0"/>
                        <a:t>(=Final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과 동일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5390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/>
                        <a:t>Around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/>
                        <a:t>Advice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200" dirty="0" smtClean="0"/>
                        <a:t>Method</a:t>
                      </a:r>
                      <a:r>
                        <a:rPr lang="ko-KR" altLang="en-US" sz="1200" dirty="0" smtClean="0"/>
                        <a:t> 의 호출 전 또는 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예외 발생 시점에 </a:t>
                      </a:r>
                      <a:r>
                        <a:rPr lang="en-US" altLang="ko-KR" sz="1200" dirty="0" smtClean="0"/>
                        <a:t>Advice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를 실행할 수 있음</a:t>
                      </a:r>
                      <a:r>
                        <a:rPr lang="en-US" altLang="ko-KR" sz="1200" baseline="0" dirty="0" smtClean="0"/>
                        <a:t/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err="1" smtClean="0"/>
                        <a:t>ProceedingJoinPoint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를 첫번째 인자로 지정해야 함</a:t>
                      </a:r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9" name="텍스트 상자 18"/>
          <p:cNvSpPr txBox="1"/>
          <p:nvPr/>
        </p:nvSpPr>
        <p:spPr>
          <a:xfrm>
            <a:off x="2300606" y="2276872"/>
            <a:ext cx="6303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Advice = </a:t>
            </a:r>
            <a:r>
              <a:rPr kumimoji="1" lang="ko-KR" altLang="en-US" sz="1400" dirty="0" smtClean="0"/>
              <a:t>무엇을</a:t>
            </a:r>
            <a:r>
              <a:rPr kumimoji="1" lang="en-US" altLang="ko-KR" sz="1400" dirty="0" smtClean="0"/>
              <a:t>(ex, </a:t>
            </a:r>
            <a:r>
              <a:rPr kumimoji="1" lang="en-US" altLang="ko-KR" sz="1400" dirty="0" err="1" smtClean="0"/>
              <a:t>logBefore</a:t>
            </a:r>
            <a:r>
              <a:rPr kumimoji="1" lang="en-US" altLang="ko-KR" sz="1400" dirty="0" smtClean="0"/>
              <a:t>), </a:t>
            </a:r>
            <a:r>
              <a:rPr kumimoji="1" lang="ko-KR" altLang="en-US" sz="1400" dirty="0" smtClean="0"/>
              <a:t>언제</a:t>
            </a:r>
            <a:r>
              <a:rPr kumimoji="1" lang="en-US" altLang="ko-KR" sz="1400" dirty="0" smtClean="0"/>
              <a:t>(Before ~ Around)</a:t>
            </a:r>
            <a:r>
              <a:rPr kumimoji="1" lang="ko-KR" altLang="en-US" sz="1400" dirty="0" smtClean="0"/>
              <a:t> 실행할지 의미함</a:t>
            </a:r>
            <a:endParaRPr kumimoji="1" lang="ko-KR" altLang="en-US" sz="1400" dirty="0"/>
          </a:p>
        </p:txBody>
      </p:sp>
      <p:sp>
        <p:nvSpPr>
          <p:cNvPr id="10" name="TextBox 8"/>
          <p:cNvSpPr txBox="1"/>
          <p:nvPr/>
        </p:nvSpPr>
        <p:spPr>
          <a:xfrm>
            <a:off x="248574" y="169524"/>
            <a:ext cx="4223412" cy="3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600" b="1" spc="-20" smtClean="0">
                <a:latin typeface="맑은 고딕" pitchFamily="50" charset="-127"/>
                <a:ea typeface="맑은 고딕" pitchFamily="50" charset="-127"/>
              </a:rPr>
              <a:t>. Spring AOP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47584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>
                <a:latin typeface="맑은 고딕" pitchFamily="50" charset="-127"/>
                <a:ea typeface="맑은 고딕" pitchFamily="50" charset="-127"/>
              </a:rPr>
              <a:t>Advice </a:t>
            </a:r>
            <a:r>
              <a:rPr lang="ko-KR" altLang="en-US" sz="1400" b="1" spc="-20" dirty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표현 </a:t>
            </a:r>
            <a:r>
              <a:rPr lang="mr-IN" altLang="ko-KR" sz="1400" b="1" spc="-20" dirty="0" smtClean="0">
                <a:latin typeface="맑은 고딕" pitchFamily="50" charset="-127"/>
                <a:ea typeface="맑은 고딕" pitchFamily="50" charset="-127"/>
              </a:rPr>
              <a:t>–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spc="-20" dirty="0">
                <a:latin typeface="맑은 고딕" pitchFamily="50" charset="-127"/>
                <a:ea typeface="맑은 고딕" pitchFamily="50" charset="-127"/>
              </a:rPr>
              <a:t>① </a:t>
            </a:r>
            <a:r>
              <a:rPr lang="en-US" altLang="ko-KR" sz="1400" b="1" spc="-20" dirty="0">
                <a:latin typeface="맑은 고딕" pitchFamily="50" charset="-127"/>
                <a:ea typeface="맑은 고딕" pitchFamily="50" charset="-127"/>
              </a:rPr>
              <a:t>Advice </a:t>
            </a:r>
            <a:r>
              <a:rPr lang="ko-KR" altLang="en-US" sz="1400" b="1" spc="-20" dirty="0">
                <a:latin typeface="맑은 고딕" pitchFamily="50" charset="-127"/>
                <a:ea typeface="맑은 고딕" pitchFamily="50" charset="-127"/>
              </a:rPr>
              <a:t>종류</a:t>
            </a:r>
            <a:endParaRPr lang="en-US" altLang="ko-KR" sz="1400" spc="-2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" t="31891" r="8232" b="43682"/>
          <a:stretch/>
        </p:blipFill>
        <p:spPr>
          <a:xfrm>
            <a:off x="262892" y="1603201"/>
            <a:ext cx="8618216" cy="605481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248574" y="2389403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▲ </a:t>
            </a:r>
            <a:r>
              <a:rPr kumimoji="1" lang="en-US" altLang="ko-KR" sz="1200" dirty="0" smtClean="0"/>
              <a:t>Advice </a:t>
            </a:r>
            <a:r>
              <a:rPr kumimoji="1" lang="ko-KR" altLang="en-US" sz="1200" dirty="0" smtClean="0"/>
              <a:t>의 종류</a:t>
            </a:r>
            <a:endParaRPr kumimoji="1"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248574" y="1531194"/>
            <a:ext cx="1016700" cy="401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3" name="직선 화살표 연결선 12"/>
          <p:cNvCxnSpPr>
            <a:stCxn id="5" idx="0"/>
            <a:endCxn id="6" idx="2"/>
          </p:cNvCxnSpPr>
          <p:nvPr/>
        </p:nvCxnSpPr>
        <p:spPr>
          <a:xfrm flipH="1" flipV="1">
            <a:off x="756924" y="1932260"/>
            <a:ext cx="204345" cy="4571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상자 18"/>
          <p:cNvSpPr txBox="1"/>
          <p:nvPr/>
        </p:nvSpPr>
        <p:spPr>
          <a:xfrm>
            <a:off x="2300606" y="2276872"/>
            <a:ext cx="6303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Advice = </a:t>
            </a:r>
            <a:r>
              <a:rPr kumimoji="1" lang="ko-KR" altLang="en-US" sz="1400" dirty="0" smtClean="0"/>
              <a:t>무엇을</a:t>
            </a:r>
            <a:r>
              <a:rPr kumimoji="1" lang="en-US" altLang="ko-KR" sz="1400" dirty="0" smtClean="0"/>
              <a:t>(ex, </a:t>
            </a:r>
            <a:r>
              <a:rPr kumimoji="1" lang="en-US" altLang="ko-KR" sz="1400" dirty="0" err="1" smtClean="0"/>
              <a:t>logBefore</a:t>
            </a:r>
            <a:r>
              <a:rPr kumimoji="1" lang="en-US" altLang="ko-KR" sz="1400" dirty="0" smtClean="0"/>
              <a:t>), </a:t>
            </a:r>
            <a:r>
              <a:rPr kumimoji="1" lang="ko-KR" altLang="en-US" sz="1400" dirty="0" smtClean="0"/>
              <a:t>언제</a:t>
            </a:r>
            <a:r>
              <a:rPr kumimoji="1" lang="en-US" altLang="ko-KR" sz="1400" dirty="0" smtClean="0"/>
              <a:t>(Before ~ Around)</a:t>
            </a:r>
            <a:r>
              <a:rPr kumimoji="1" lang="ko-KR" altLang="en-US" sz="1400" dirty="0" smtClean="0"/>
              <a:t> 실행할지 의미함</a:t>
            </a:r>
            <a:endParaRPr kumimoji="1"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184242" y="2906360"/>
            <a:ext cx="78522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Around Advice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의 경우 </a:t>
            </a:r>
            <a:r>
              <a:rPr lang="en-US" altLang="ko-KR" sz="1400" dirty="0" err="1"/>
              <a:t>ProceedingJoinPoint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 인자를 가져야 하며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proceed()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가 호출되어야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Target Method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가 호출이 됨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855906"/>
            <a:ext cx="7632848" cy="18002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460685" y="4763386"/>
            <a:ext cx="2133120" cy="2551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324926" y="4086447"/>
            <a:ext cx="3001445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8"/>
          <p:cNvSpPr txBox="1"/>
          <p:nvPr/>
        </p:nvSpPr>
        <p:spPr>
          <a:xfrm>
            <a:off x="248574" y="169524"/>
            <a:ext cx="4223412" cy="3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600" b="1" spc="-20" smtClean="0">
                <a:latin typeface="맑은 고딕" pitchFamily="50" charset="-127"/>
                <a:ea typeface="맑은 고딕" pitchFamily="50" charset="-127"/>
              </a:rPr>
              <a:t>. Spring AOP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50321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9"/>
          <p:cNvSpPr txBox="1"/>
          <p:nvPr/>
        </p:nvSpPr>
        <p:spPr>
          <a:xfrm>
            <a:off x="705778" y="1155366"/>
            <a:ext cx="76106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>
                <a:latin typeface="맑은 고딕" pitchFamily="50" charset="-127"/>
                <a:ea typeface="맑은 고딕" pitchFamily="50" charset="-127"/>
              </a:rPr>
              <a:t>Advice </a:t>
            </a:r>
            <a:r>
              <a:rPr lang="ko-KR" altLang="en-US" sz="1400" b="1" spc="-20" dirty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표현 </a:t>
            </a:r>
            <a:r>
              <a:rPr lang="mr-IN" altLang="ko-KR" sz="1400" b="1" spc="-20" dirty="0" smtClean="0">
                <a:latin typeface="맑은 고딕" pitchFamily="50" charset="-127"/>
                <a:ea typeface="맑은 고딕" pitchFamily="50" charset="-127"/>
              </a:rPr>
              <a:t>–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 ② </a:t>
            </a:r>
            <a:r>
              <a:rPr lang="en-US" altLang="ko-KR" sz="1400" b="1" spc="-20" dirty="0" err="1" smtClean="0">
                <a:latin typeface="맑은 고딕" pitchFamily="50" charset="-127"/>
                <a:ea typeface="맑은 고딕" pitchFamily="50" charset="-127"/>
              </a:rPr>
              <a:t>PointCut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표현식</a:t>
            </a:r>
            <a:endParaRPr lang="en-US" altLang="ko-KR" sz="1400" spc="-2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" t="31891" r="8232" b="43682"/>
          <a:stretch/>
        </p:blipFill>
        <p:spPr>
          <a:xfrm>
            <a:off x="262892" y="1603201"/>
            <a:ext cx="8618216" cy="605481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4348403" y="2480577"/>
            <a:ext cx="1532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▲ </a:t>
            </a:r>
            <a:r>
              <a:rPr kumimoji="1" lang="en-US" altLang="ko-KR" sz="1200" dirty="0" err="1" smtClean="0"/>
              <a:t>Pointcut</a:t>
            </a:r>
            <a:r>
              <a:rPr kumimoji="1" lang="ko-KR" altLang="en-US" sz="1200" dirty="0" smtClean="0"/>
              <a:t> 표현식</a:t>
            </a:r>
            <a:endParaRPr kumimoji="1"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1475655" y="1531194"/>
            <a:ext cx="7115451" cy="401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3" name="직선 화살표 연결선 12"/>
          <p:cNvCxnSpPr>
            <a:endCxn id="6" idx="2"/>
          </p:cNvCxnSpPr>
          <p:nvPr/>
        </p:nvCxnSpPr>
        <p:spPr>
          <a:xfrm flipH="1" flipV="1">
            <a:off x="5033381" y="1932260"/>
            <a:ext cx="27717" cy="5132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979712" y="1762139"/>
            <a:ext cx="65921" cy="7184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H="1" flipV="1">
            <a:off x="5926517" y="1762139"/>
            <a:ext cx="347344" cy="8569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텍스트 상자 21"/>
          <p:cNvSpPr txBox="1"/>
          <p:nvPr/>
        </p:nvSpPr>
        <p:spPr>
          <a:xfrm>
            <a:off x="5952099" y="2484870"/>
            <a:ext cx="85472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1200" b="1" dirty="0" smtClean="0"/>
              <a:t>타겟 명세</a:t>
            </a:r>
            <a:endParaRPr kumimoji="1" lang="ko-KR" altLang="en-US" sz="1200" b="1" dirty="0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08074"/>
              </p:ext>
            </p:extLst>
          </p:nvPr>
        </p:nvGraphicFramePr>
        <p:xfrm>
          <a:off x="1115616" y="2857288"/>
          <a:ext cx="7632848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2298"/>
                <a:gridCol w="6210550"/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err="1" smtClean="0"/>
                        <a:t>Pointcut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지정자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설명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5390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/>
                        <a:t>execution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dirty="0" smtClean="0"/>
                        <a:t>접근제어자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 리턴타입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 인자타입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 클래스명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 메소드명 등을 전부 조합 가능한 지정자</a:t>
                      </a:r>
                      <a:r>
                        <a:rPr lang="en-US" altLang="ko-KR" sz="1200" dirty="0" smtClean="0"/>
                        <a:t/>
                      </a:r>
                      <a:br>
                        <a:rPr lang="en-US" altLang="ko-KR" sz="1200" dirty="0" smtClean="0"/>
                      </a:b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다음장에 </a:t>
                      </a:r>
                      <a:r>
                        <a:rPr lang="en-US" altLang="ko-KR" sz="1200" dirty="0" smtClean="0"/>
                        <a:t>execution </a:t>
                      </a:r>
                      <a:r>
                        <a:rPr lang="ko-KR" altLang="en-US" sz="1200" dirty="0" smtClean="0"/>
                        <a:t>명시자 추가 설명</a:t>
                      </a:r>
                      <a:r>
                        <a:rPr lang="en-US" altLang="ko-KR" sz="1200" dirty="0" smtClean="0"/>
                        <a:t>)</a:t>
                      </a:r>
                    </a:p>
                  </a:txBody>
                  <a:tcPr anchor="ctr"/>
                </a:tc>
              </a:tr>
              <a:tr h="5390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/>
                        <a:t>within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200" dirty="0" smtClean="0"/>
                        <a:t>execution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지정자에서 클래스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인터페이스까지만 적용된 경우 호출됨</a:t>
                      </a:r>
                      <a:r>
                        <a:rPr lang="en-US" altLang="ko-KR" sz="1200" baseline="0" dirty="0" smtClean="0"/>
                        <a:t/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ex) within(</a:t>
                      </a:r>
                      <a:r>
                        <a:rPr lang="en-US" altLang="ko-KR" sz="1200" baseline="0" dirty="0" err="1" smtClean="0"/>
                        <a:t>idv.bsh.spring.aop</a:t>
                      </a:r>
                      <a:r>
                        <a:rPr lang="en-US" altLang="ko-KR" sz="1200" baseline="0" dirty="0" smtClean="0"/>
                        <a:t>.*),  within(</a:t>
                      </a:r>
                      <a:r>
                        <a:rPr lang="en-US" altLang="ko-KR" sz="1200" baseline="0" dirty="0" err="1" smtClean="0"/>
                        <a:t>idv.bsh.spring</a:t>
                      </a:r>
                      <a:r>
                        <a:rPr lang="en-US" altLang="ko-KR" sz="1200" baseline="0" dirty="0" smtClean="0"/>
                        <a:t>..) ## </a:t>
                      </a:r>
                      <a:r>
                        <a:rPr lang="en-US" altLang="ko-KR" sz="1200" baseline="0" dirty="0" err="1" smtClean="0"/>
                        <a:t>aop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아래의 하위 패키지</a:t>
                      </a:r>
                      <a:endParaRPr lang="en-US" altLang="ko-KR" sz="1200" baseline="0" dirty="0" smtClean="0"/>
                    </a:p>
                  </a:txBody>
                  <a:tcPr anchor="ctr"/>
                </a:tc>
              </a:tr>
              <a:tr h="5390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err="1" smtClean="0"/>
                        <a:t>args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dirty="0" smtClean="0"/>
                        <a:t>메소드의 인자가 타겟 명세에 포함된 타입일 경우 호출됨</a:t>
                      </a:r>
                      <a:r>
                        <a:rPr lang="en-US" altLang="ko-KR" sz="1200" dirty="0" smtClean="0"/>
                        <a:t/>
                      </a:r>
                      <a:br>
                        <a:rPr lang="en-US" altLang="ko-KR" sz="1200" dirty="0" smtClean="0"/>
                      </a:br>
                      <a:r>
                        <a:rPr lang="en-US" altLang="ko-KR" sz="1200" dirty="0" smtClean="0"/>
                        <a:t>ex)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en-US" altLang="ko-KR" sz="1200" baseline="0" dirty="0" err="1" smtClean="0"/>
                        <a:t>args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idv.bsh.spring.aop.CustomerBo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5390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/>
                        <a:t>bean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200" dirty="0" smtClean="0"/>
                        <a:t>Spring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빈 이름을 이용하여 매칭이 될 경우 호출</a:t>
                      </a:r>
                      <a:r>
                        <a:rPr lang="en-US" altLang="ko-KR" sz="1200" baseline="0" dirty="0" smtClean="0"/>
                        <a:t/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ex) bean(*</a:t>
                      </a:r>
                      <a:r>
                        <a:rPr lang="en-US" altLang="ko-KR" sz="1200" baseline="0" dirty="0" err="1" smtClean="0"/>
                        <a:t>ArticleService</a:t>
                      </a:r>
                      <a:r>
                        <a:rPr lang="en-US" altLang="ko-KR" sz="1200" baseline="0" dirty="0" smtClean="0"/>
                        <a:t>) </a:t>
                      </a:r>
                    </a:p>
                  </a:txBody>
                  <a:tcPr anchor="ctr"/>
                </a:tc>
              </a:tr>
              <a:tr h="5390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/>
                        <a:t>@annotation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baseline="0" dirty="0" smtClean="0"/>
                        <a:t>타겟 메소드에 특정 어노테이션이 지정된 경우 호출됨</a:t>
                      </a:r>
                      <a:r>
                        <a:rPr lang="en-US" altLang="ko-KR" sz="1200" baseline="0" dirty="0" smtClean="0"/>
                        <a:t/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ex) @annotation(</a:t>
                      </a:r>
                      <a:r>
                        <a:rPr lang="en-US" altLang="ko-KR" sz="1200" baseline="0" dirty="0" err="1" smtClean="0"/>
                        <a:t>org.springframework.transaciton.annotation.Transactional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4" name="텍스트 상자 23"/>
          <p:cNvSpPr txBox="1"/>
          <p:nvPr/>
        </p:nvSpPr>
        <p:spPr>
          <a:xfrm>
            <a:off x="1201479" y="6313491"/>
            <a:ext cx="1631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▲ </a:t>
            </a:r>
            <a:r>
              <a:rPr kumimoji="1" lang="en-US" altLang="ko-KR" sz="1200" dirty="0" err="1" smtClean="0"/>
              <a:t>Pointcut</a:t>
            </a:r>
            <a:r>
              <a:rPr kumimoji="1" lang="en-US" altLang="ko-KR" sz="1200" dirty="0" smtClean="0"/>
              <a:t> </a:t>
            </a:r>
            <a:r>
              <a:rPr kumimoji="1" lang="ko-KR" altLang="en-US" sz="1200" dirty="0" smtClean="0"/>
              <a:t>지정자들</a:t>
            </a:r>
            <a:endParaRPr kumimoji="1" lang="ko-KR" altLang="en-US" sz="1200" dirty="0"/>
          </a:p>
        </p:txBody>
      </p:sp>
      <p:sp>
        <p:nvSpPr>
          <p:cNvPr id="20" name="텍스트 상자 19"/>
          <p:cNvSpPr txBox="1"/>
          <p:nvPr/>
        </p:nvSpPr>
        <p:spPr>
          <a:xfrm>
            <a:off x="1656546" y="2441790"/>
            <a:ext cx="64633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1200" b="1" dirty="0" smtClean="0"/>
              <a:t>지정자</a:t>
            </a:r>
            <a:endParaRPr kumimoji="1" lang="ko-KR" altLang="en-US" sz="1200" b="1" dirty="0"/>
          </a:p>
        </p:txBody>
      </p:sp>
      <p:sp>
        <p:nvSpPr>
          <p:cNvPr id="15" name="TextBox 8"/>
          <p:cNvSpPr txBox="1"/>
          <p:nvPr/>
        </p:nvSpPr>
        <p:spPr>
          <a:xfrm>
            <a:off x="248574" y="169524"/>
            <a:ext cx="4223412" cy="3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600" b="1" spc="-20" smtClean="0">
                <a:latin typeface="맑은 고딕" pitchFamily="50" charset="-127"/>
                <a:ea typeface="맑은 고딕" pitchFamily="50" charset="-127"/>
              </a:rPr>
              <a:t>. Spring AOP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044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>
                <a:latin typeface="맑은 고딕" pitchFamily="50" charset="-127"/>
                <a:ea typeface="맑은 고딕" pitchFamily="50" charset="-127"/>
              </a:rPr>
              <a:t>Advice </a:t>
            </a:r>
            <a:r>
              <a:rPr lang="ko-KR" altLang="en-US" sz="1400" b="1" spc="-20" dirty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표현 </a:t>
            </a:r>
            <a:r>
              <a:rPr lang="mr-IN" altLang="ko-KR" sz="1400" b="1" spc="-20" dirty="0" smtClean="0">
                <a:latin typeface="맑은 고딕" pitchFamily="50" charset="-127"/>
                <a:ea typeface="맑은 고딕" pitchFamily="50" charset="-127"/>
              </a:rPr>
              <a:t>–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 ② </a:t>
            </a:r>
            <a:r>
              <a:rPr lang="en-US" altLang="ko-KR" sz="1400" b="1" spc="-20" dirty="0" err="1" smtClean="0">
                <a:latin typeface="맑은 고딕" pitchFamily="50" charset="-127"/>
                <a:ea typeface="맑은 고딕" pitchFamily="50" charset="-127"/>
              </a:rPr>
              <a:t>PointCut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표현식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execution </a:t>
            </a:r>
            <a:r>
              <a:rPr lang="ko-KR" altLang="en-US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명시자 설명</a:t>
            </a:r>
            <a:endParaRPr lang="en-US" altLang="ko-KR" sz="1400" spc="-20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818707" y="1945758"/>
            <a:ext cx="6374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>
                <a:solidFill>
                  <a:srgbClr val="0070C0"/>
                </a:solidFill>
              </a:rPr>
              <a:t>execution(</a:t>
            </a:r>
            <a:r>
              <a:rPr kumimoji="1" lang="en-US" altLang="ko-KR" dirty="0" smtClean="0"/>
              <a:t>[</a:t>
            </a:r>
            <a:r>
              <a:rPr kumimoji="1" lang="ko-KR" altLang="en-US" dirty="0" smtClean="0"/>
              <a:t>접근자</a:t>
            </a:r>
            <a:r>
              <a:rPr kumimoji="1" lang="en-US" altLang="ko-KR" dirty="0" smtClean="0"/>
              <a:t>]</a:t>
            </a:r>
            <a:r>
              <a:rPr kumimoji="1" lang="ko-KR" altLang="en-US" dirty="0" smtClean="0"/>
              <a:t> 리턴타입 </a:t>
            </a:r>
            <a:r>
              <a:rPr kumimoji="1" lang="en-US" altLang="ko-KR" dirty="0" smtClean="0"/>
              <a:t>[</a:t>
            </a:r>
            <a:r>
              <a:rPr kumimoji="1" lang="ko-KR" altLang="en-US" dirty="0" smtClean="0"/>
              <a:t>패키지</a:t>
            </a:r>
            <a:r>
              <a:rPr kumimoji="1" lang="en-US" altLang="ko-KR" dirty="0" smtClean="0"/>
              <a:t>]</a:t>
            </a:r>
            <a:r>
              <a:rPr kumimoji="1" lang="ko-KR" altLang="en-US" dirty="0" smtClean="0"/>
              <a:t>메소드이름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파라미터</a:t>
            </a:r>
            <a:r>
              <a:rPr kumimoji="1" lang="en-US" altLang="ko-KR" dirty="0" smtClean="0"/>
              <a:t>)</a:t>
            </a:r>
            <a:r>
              <a:rPr kumimoji="1" lang="en-US" altLang="ko-KR" b="1" dirty="0" smtClean="0">
                <a:solidFill>
                  <a:srgbClr val="0070C0"/>
                </a:solidFill>
              </a:rPr>
              <a:t>)</a:t>
            </a:r>
            <a:endParaRPr kumimoji="1"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4" name="텍스트 상자 3"/>
          <p:cNvSpPr txBox="1"/>
          <p:nvPr/>
        </p:nvSpPr>
        <p:spPr>
          <a:xfrm>
            <a:off x="1360967" y="2447310"/>
            <a:ext cx="19014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 smtClean="0"/>
              <a:t>※</a:t>
            </a:r>
            <a:r>
              <a:rPr kumimoji="1" lang="ko-KR" altLang="en-US" sz="1100" dirty="0" smtClean="0"/>
              <a:t> </a:t>
            </a:r>
            <a:r>
              <a:rPr kumimoji="1" lang="en-US" altLang="ko-KR" sz="1100" dirty="0" smtClean="0"/>
              <a:t>[]</a:t>
            </a:r>
            <a:r>
              <a:rPr kumimoji="1" lang="ko-KR" altLang="en-US" sz="1100" dirty="0" smtClean="0"/>
              <a:t> 안의 내용은 생략 가능</a:t>
            </a:r>
            <a:endParaRPr kumimoji="1" lang="ko-KR" altLang="en-US" sz="1100" dirty="0"/>
          </a:p>
        </p:txBody>
      </p:sp>
      <p:sp>
        <p:nvSpPr>
          <p:cNvPr id="7" name="텍스트 상자 6"/>
          <p:cNvSpPr txBox="1"/>
          <p:nvPr/>
        </p:nvSpPr>
        <p:spPr>
          <a:xfrm>
            <a:off x="744279" y="2924944"/>
            <a:ext cx="841127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kumimoji="1" lang="en-US" altLang="ko-KR" sz="1600" dirty="0" smtClean="0"/>
              <a:t>execution(public void set*(..)) </a:t>
            </a:r>
            <a:br>
              <a:rPr kumimoji="1" lang="en-US" altLang="ko-KR" sz="1600" dirty="0" smtClean="0"/>
            </a:br>
            <a:r>
              <a:rPr kumimoji="1" lang="ko-KR" altLang="en-US" sz="1600" dirty="0" smtClean="0"/>
              <a:t>    </a:t>
            </a:r>
            <a:r>
              <a:rPr kumimoji="1" lang="en-US" altLang="ko-KR" sz="1600" dirty="0" smtClean="0"/>
              <a:t>## public </a:t>
            </a:r>
            <a:r>
              <a:rPr kumimoji="1" lang="ko-KR" altLang="en-US" sz="1600" dirty="0" smtClean="0"/>
              <a:t>에 리턴과 패키지명 없고</a:t>
            </a:r>
            <a:r>
              <a:rPr kumimoji="1" lang="en-US" altLang="ko-KR" sz="1600" dirty="0" smtClean="0"/>
              <a:t>,</a:t>
            </a:r>
            <a:r>
              <a:rPr kumimoji="1" lang="ko-KR" altLang="en-US" sz="1600" dirty="0" smtClean="0"/>
              <a:t> 메서드는 </a:t>
            </a:r>
            <a:r>
              <a:rPr kumimoji="1" lang="en-US" altLang="ko-KR" sz="1600" dirty="0" smtClean="0"/>
              <a:t>set </a:t>
            </a:r>
            <a:r>
              <a:rPr kumimoji="1" lang="ko-KR" altLang="en-US" sz="1600" dirty="0" smtClean="0"/>
              <a:t>으로 시작하고 인자값은 </a:t>
            </a:r>
            <a:r>
              <a:rPr kumimoji="1" lang="en-US" altLang="ko-KR" sz="1600" dirty="0" smtClean="0"/>
              <a:t>0</a:t>
            </a:r>
            <a:r>
              <a:rPr kumimoji="1" lang="ko-KR" altLang="en-US" sz="1600" dirty="0" smtClean="0"/>
              <a:t>개 이상</a:t>
            </a:r>
            <a:r>
              <a:rPr kumimoji="1" lang="en-US" altLang="ko-KR" sz="1600" dirty="0" smtClean="0"/>
              <a:t/>
            </a:r>
            <a:br>
              <a:rPr kumimoji="1" lang="en-US" altLang="ko-KR" sz="1600" dirty="0" smtClean="0"/>
            </a:br>
            <a:r>
              <a:rPr kumimoji="1" lang="ko-KR" altLang="en-US" sz="1600" dirty="0" smtClean="0"/>
              <a:t>        인 메소드</a:t>
            </a:r>
            <a:endParaRPr kumimoji="1" lang="en-US" altLang="ko-KR" sz="1600" dirty="0" smtClean="0"/>
          </a:p>
          <a:p>
            <a:pPr marL="285750" indent="-285750">
              <a:buFont typeface="Wingdings" charset="2"/>
              <a:buChar char="§"/>
            </a:pPr>
            <a:endParaRPr kumimoji="1" lang="en-US" altLang="ko-KR" sz="1600" dirty="0"/>
          </a:p>
          <a:p>
            <a:pPr marL="285750" indent="-285750">
              <a:buFont typeface="Wingdings" charset="2"/>
              <a:buChar char="§"/>
            </a:pPr>
            <a:r>
              <a:rPr kumimoji="1" lang="en-US" altLang="ko-KR" sz="1600" dirty="0" smtClean="0"/>
              <a:t>execution(* </a:t>
            </a:r>
            <a:r>
              <a:rPr kumimoji="1" lang="en-US" altLang="ko-KR" sz="1600" dirty="0" err="1" smtClean="0"/>
              <a:t>idv.bsh.spring</a:t>
            </a:r>
            <a:r>
              <a:rPr kumimoji="1" lang="en-US" altLang="ko-KR" sz="1600" dirty="0" smtClean="0"/>
              <a:t>.*.*())</a:t>
            </a:r>
            <a:br>
              <a:rPr kumimoji="1" lang="en-US" altLang="ko-KR" sz="1600" dirty="0" smtClean="0"/>
            </a:br>
            <a:r>
              <a:rPr kumimoji="1" lang="en-US" altLang="ko-KR" sz="1600" dirty="0" smtClean="0"/>
              <a:t>    ## </a:t>
            </a:r>
            <a:r>
              <a:rPr kumimoji="1" lang="ko-KR" altLang="en-US" sz="1600" dirty="0" smtClean="0"/>
              <a:t>리턴타입에 상관없이</a:t>
            </a:r>
            <a:r>
              <a:rPr kumimoji="1" lang="en-US" altLang="ko-KR" sz="1600" dirty="0" smtClean="0"/>
              <a:t> </a:t>
            </a:r>
            <a:r>
              <a:rPr kumimoji="1" lang="en-US" altLang="ko-KR" sz="1600" dirty="0" err="1" smtClean="0"/>
              <a:t>idv.bsh.spring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패키지의 인자값이 없는 모든 메소드</a:t>
            </a:r>
            <a:endParaRPr kumimoji="1" lang="en-US" altLang="ko-KR" sz="1600" dirty="0" smtClean="0"/>
          </a:p>
          <a:p>
            <a:pPr marL="285750" indent="-285750">
              <a:buFont typeface="Wingdings" charset="2"/>
              <a:buChar char="§"/>
            </a:pPr>
            <a:endParaRPr kumimoji="1" lang="en-US" altLang="ko-KR" sz="1600" dirty="0"/>
          </a:p>
          <a:p>
            <a:pPr marL="285750" indent="-285750">
              <a:buFont typeface="Wingdings" charset="2"/>
              <a:buChar char="§"/>
            </a:pPr>
            <a:r>
              <a:rPr kumimoji="1" lang="en-US" altLang="ko-KR" sz="1600" dirty="0" smtClean="0"/>
              <a:t>execution(* get*(*))</a:t>
            </a:r>
            <a:br>
              <a:rPr kumimoji="1" lang="en-US" altLang="ko-KR" sz="1600" dirty="0" smtClean="0"/>
            </a:br>
            <a:r>
              <a:rPr kumimoji="1" lang="en-US" altLang="ko-KR" sz="1600" dirty="0" smtClean="0"/>
              <a:t>   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##</a:t>
            </a:r>
            <a:r>
              <a:rPr kumimoji="1" lang="ko-KR" altLang="en-US" sz="1600" dirty="0" smtClean="0"/>
              <a:t> 메소드 이름이 </a:t>
            </a:r>
            <a:r>
              <a:rPr kumimoji="1" lang="en-US" altLang="ko-KR" sz="1600" dirty="0" smtClean="0"/>
              <a:t>get </a:t>
            </a:r>
            <a:r>
              <a:rPr kumimoji="1" lang="ko-KR" altLang="en-US" sz="1600" dirty="0" smtClean="0"/>
              <a:t>으로 시작하는 인자값이 </a:t>
            </a:r>
            <a:r>
              <a:rPr kumimoji="1" lang="en-US" altLang="ko-KR" sz="1600" dirty="0" smtClean="0"/>
              <a:t>1</a:t>
            </a:r>
            <a:r>
              <a:rPr kumimoji="1" lang="ko-KR" altLang="en-US" sz="1600" dirty="0" smtClean="0"/>
              <a:t>개인 메소드 호출</a:t>
            </a:r>
            <a:endParaRPr kumimoji="1" lang="ko-KR" altLang="en-US" sz="1600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1161379" y="5589240"/>
            <a:ext cx="2906565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 smtClean="0"/>
              <a:t>※ </a:t>
            </a:r>
            <a:r>
              <a:rPr kumimoji="1" lang="ko-KR" altLang="en-US" sz="1400" dirty="0" smtClean="0"/>
              <a:t> </a:t>
            </a:r>
            <a:r>
              <a:rPr kumimoji="1" lang="en-US" altLang="ko-KR" sz="1400" dirty="0" smtClean="0"/>
              <a:t>..  </a:t>
            </a:r>
            <a:r>
              <a:rPr kumimoji="1" lang="ko-KR" altLang="en-US" sz="1400" dirty="0" smtClean="0"/>
              <a:t>의미 </a:t>
            </a:r>
            <a:r>
              <a:rPr kumimoji="1" lang="en-US" altLang="ko-KR" sz="1400" dirty="0" smtClean="0"/>
              <a:t>:</a:t>
            </a:r>
            <a:r>
              <a:rPr kumimoji="1" lang="ko-KR" altLang="en-US" sz="1400" dirty="0" smtClean="0"/>
              <a:t> </a:t>
            </a:r>
            <a:r>
              <a:rPr kumimoji="1" lang="en-US" altLang="ko-KR" sz="1400" dirty="0" smtClean="0"/>
              <a:t>0</a:t>
            </a:r>
            <a:r>
              <a:rPr kumimoji="1" lang="ko-KR" altLang="en-US" sz="1400" dirty="0" smtClean="0"/>
              <a:t>개 이상인 값을 충족</a:t>
            </a:r>
            <a:r>
              <a:rPr kumimoji="1" lang="en-US" altLang="ko-KR" sz="1400" dirty="0" smtClean="0"/>
              <a:t/>
            </a:r>
            <a:br>
              <a:rPr kumimoji="1" lang="en-US" altLang="ko-KR" sz="1400" dirty="0" smtClean="0"/>
            </a:br>
            <a:r>
              <a:rPr kumimoji="1" lang="ko-KR" altLang="en-US" sz="1400" dirty="0" smtClean="0"/>
              <a:t>    *  의미 </a:t>
            </a:r>
            <a:r>
              <a:rPr kumimoji="1" lang="en-US" altLang="ko-KR" sz="1400" dirty="0" smtClean="0"/>
              <a:t>:</a:t>
            </a:r>
            <a:r>
              <a:rPr kumimoji="1" lang="ko-KR" altLang="en-US" sz="1400" dirty="0" smtClean="0"/>
              <a:t> 어떤 값이라도 충족</a:t>
            </a:r>
            <a:endParaRPr kumimoji="1"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248574" y="169524"/>
            <a:ext cx="4223412" cy="3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600" b="1" spc="-20" smtClean="0">
                <a:latin typeface="맑은 고딕" pitchFamily="50" charset="-127"/>
                <a:ea typeface="맑은 고딕" pitchFamily="50" charset="-127"/>
              </a:rPr>
              <a:t>. Spring AOP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6821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9"/>
          <p:cNvSpPr txBox="1"/>
          <p:nvPr/>
        </p:nvSpPr>
        <p:spPr>
          <a:xfrm>
            <a:off x="705778" y="1155366"/>
            <a:ext cx="76106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>
                <a:latin typeface="맑은 고딕" pitchFamily="50" charset="-127"/>
                <a:ea typeface="맑은 고딕" pitchFamily="50" charset="-127"/>
              </a:rPr>
              <a:t>Advice </a:t>
            </a:r>
            <a:r>
              <a:rPr lang="ko-KR" altLang="en-US" sz="1400" b="1" spc="-20" dirty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표현 </a:t>
            </a:r>
            <a:r>
              <a:rPr lang="mr-IN" altLang="ko-KR" sz="1400" b="1" spc="-20" dirty="0" smtClean="0">
                <a:latin typeface="맑은 고딕" pitchFamily="50" charset="-127"/>
                <a:ea typeface="맑은 고딕" pitchFamily="50" charset="-127"/>
              </a:rPr>
              <a:t>–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 ② </a:t>
            </a:r>
            <a:r>
              <a:rPr lang="en-US" altLang="ko-KR" sz="1400" b="1" spc="-20" dirty="0" err="1" smtClean="0">
                <a:latin typeface="맑은 고딕" pitchFamily="50" charset="-127"/>
                <a:ea typeface="맑은 고딕" pitchFamily="50" charset="-127"/>
              </a:rPr>
              <a:t>PointCut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표현식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within </a:t>
            </a:r>
            <a:r>
              <a:rPr lang="ko-KR" altLang="en-US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명시자 설명</a:t>
            </a:r>
            <a:endParaRPr lang="en-US" altLang="ko-KR" sz="1400" spc="-20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818707" y="1945758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>
                <a:solidFill>
                  <a:srgbClr val="0070C0"/>
                </a:solidFill>
              </a:rPr>
              <a:t>within(</a:t>
            </a:r>
            <a:r>
              <a:rPr kumimoji="1" lang="ko-KR" altLang="en-US" dirty="0" smtClean="0"/>
              <a:t>타입패턴</a:t>
            </a:r>
            <a:r>
              <a:rPr kumimoji="1" lang="en-US" altLang="ko-KR" b="1" dirty="0" smtClean="0">
                <a:solidFill>
                  <a:srgbClr val="0070C0"/>
                </a:solidFill>
              </a:rPr>
              <a:t>)</a:t>
            </a:r>
            <a:endParaRPr kumimoji="1"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8574" y="169524"/>
            <a:ext cx="4223412" cy="3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600" b="1" spc="-20" smtClean="0">
                <a:latin typeface="맑은 고딕" pitchFamily="50" charset="-127"/>
                <a:ea typeface="맑은 고딕" pitchFamily="50" charset="-127"/>
              </a:rPr>
              <a:t>. Spring AOP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텍스트 상자 9"/>
          <p:cNvSpPr txBox="1"/>
          <p:nvPr/>
        </p:nvSpPr>
        <p:spPr>
          <a:xfrm>
            <a:off x="1043608" y="2520707"/>
            <a:ext cx="5844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kumimoji="1" lang="en-US" altLang="ko-KR" sz="1600" dirty="0" smtClean="0"/>
              <a:t>execution </a:t>
            </a:r>
            <a:r>
              <a:rPr kumimoji="1" lang="ko-KR" altLang="en-US" sz="1600" dirty="0" smtClean="0"/>
              <a:t>표현식의 여러 조건 중 타입 패턴만을 적용한 것</a:t>
            </a:r>
            <a:endParaRPr kumimoji="1" lang="ko-KR" altLang="en-US" sz="1600" dirty="0"/>
          </a:p>
        </p:txBody>
      </p:sp>
      <p:sp>
        <p:nvSpPr>
          <p:cNvPr id="11" name="텍스트 상자 10"/>
          <p:cNvSpPr txBox="1"/>
          <p:nvPr/>
        </p:nvSpPr>
        <p:spPr>
          <a:xfrm>
            <a:off x="744279" y="3255758"/>
            <a:ext cx="67467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kumimoji="1" lang="en-US" altLang="ko-KR" sz="1600" dirty="0" smtClean="0"/>
              <a:t>@</a:t>
            </a:r>
            <a:r>
              <a:rPr kumimoji="1" lang="en-US" altLang="ko-KR" sz="1600" dirty="0" err="1" smtClean="0"/>
              <a:t>Pointcut</a:t>
            </a:r>
            <a:r>
              <a:rPr kumimoji="1" lang="en-US" altLang="ko-KR" sz="1600" dirty="0" smtClean="0"/>
              <a:t>(within(“</a:t>
            </a:r>
            <a:r>
              <a:rPr kumimoji="1" lang="en-US" altLang="ko-KR" sz="1600" dirty="0" err="1" smtClean="0"/>
              <a:t>idv.bsh.spring.dao</a:t>
            </a:r>
            <a:r>
              <a:rPr kumimoji="1" lang="en-US" altLang="ko-KR" sz="1600" dirty="0" smtClean="0"/>
              <a:t>.*”))</a:t>
            </a:r>
            <a:br>
              <a:rPr kumimoji="1" lang="en-US" altLang="ko-KR" sz="1600" dirty="0" smtClean="0"/>
            </a:br>
            <a:r>
              <a:rPr kumimoji="1" lang="en-US" altLang="ko-KR" sz="1600" dirty="0" smtClean="0"/>
              <a:t>    ## </a:t>
            </a:r>
            <a:r>
              <a:rPr kumimoji="1" lang="en-US" altLang="ko-KR" sz="1600" dirty="0" err="1" smtClean="0"/>
              <a:t>dao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패키지 밑의 클래스와 인터페이스만을 </a:t>
            </a:r>
            <a:r>
              <a:rPr kumimoji="1" lang="en-US" altLang="ko-KR" sz="1600" dirty="0" smtClean="0"/>
              <a:t>Target</a:t>
            </a:r>
            <a:r>
              <a:rPr kumimoji="1" lang="ko-KR" altLang="en-US" sz="1600" dirty="0" smtClean="0"/>
              <a:t>으로 지정함</a:t>
            </a:r>
            <a:endParaRPr kumimoji="1" lang="en-US" altLang="ko-KR" sz="1600" dirty="0" smtClean="0"/>
          </a:p>
          <a:p>
            <a:pPr marL="285750" indent="-285750">
              <a:buFont typeface="Wingdings" charset="2"/>
              <a:buChar char="§"/>
            </a:pPr>
            <a:endParaRPr kumimoji="1" lang="en-US" altLang="ko-KR" sz="1600" dirty="0" smtClean="0"/>
          </a:p>
          <a:p>
            <a:pPr marL="285750" indent="-285750">
              <a:buFont typeface="Wingdings" charset="2"/>
              <a:buChar char="§"/>
            </a:pPr>
            <a:r>
              <a:rPr kumimoji="1" lang="en-US" altLang="ko-KR" sz="1600" dirty="0"/>
              <a:t>@</a:t>
            </a:r>
            <a:r>
              <a:rPr kumimoji="1" lang="en-US" altLang="ko-KR" sz="1600" dirty="0" err="1"/>
              <a:t>Pointcut</a:t>
            </a:r>
            <a:r>
              <a:rPr kumimoji="1" lang="en-US" altLang="ko-KR" sz="1600" dirty="0"/>
              <a:t>(within(“</a:t>
            </a:r>
            <a:r>
              <a:rPr kumimoji="1" lang="en-US" altLang="ko-KR" sz="1600" dirty="0" err="1"/>
              <a:t>idv.bsh.spring.dao</a:t>
            </a:r>
            <a:r>
              <a:rPr kumimoji="1" lang="en-US" altLang="ko-KR" sz="1600" dirty="0" smtClean="0"/>
              <a:t>..*”))</a:t>
            </a:r>
            <a:br>
              <a:rPr kumimoji="1" lang="en-US" altLang="ko-KR" sz="1600" dirty="0" smtClean="0"/>
            </a:br>
            <a:r>
              <a:rPr kumimoji="1" lang="ko-KR" altLang="en-US" sz="1600" dirty="0" smtClean="0"/>
              <a:t>    </a:t>
            </a:r>
            <a:r>
              <a:rPr kumimoji="1" lang="en-US" altLang="ko-KR" sz="1600" dirty="0" smtClean="0"/>
              <a:t>##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err="1" smtClean="0"/>
              <a:t>dao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패키지 하위 서브패키지를 포함하여 </a:t>
            </a:r>
            <a:r>
              <a:rPr kumimoji="1" lang="en-US" altLang="ko-KR" sz="1600" dirty="0" smtClean="0"/>
              <a:t>Target </a:t>
            </a:r>
            <a:r>
              <a:rPr kumimoji="1" lang="ko-KR" altLang="en-US" sz="1600" dirty="0" smtClean="0"/>
              <a:t>을 지정함</a:t>
            </a: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7737370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9"/>
          <p:cNvSpPr txBox="1"/>
          <p:nvPr/>
        </p:nvSpPr>
        <p:spPr>
          <a:xfrm>
            <a:off x="705778" y="1155366"/>
            <a:ext cx="76106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>
                <a:latin typeface="맑은 고딕" pitchFamily="50" charset="-127"/>
                <a:ea typeface="맑은 고딕" pitchFamily="50" charset="-127"/>
              </a:rPr>
              <a:t>Advice </a:t>
            </a:r>
            <a:r>
              <a:rPr lang="ko-KR" altLang="en-US" sz="1400" b="1" spc="-20" dirty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표현 </a:t>
            </a:r>
            <a:r>
              <a:rPr lang="mr-IN" altLang="ko-KR" sz="1400" b="1" spc="-20" dirty="0" smtClean="0">
                <a:latin typeface="맑은 고딕" pitchFamily="50" charset="-127"/>
                <a:ea typeface="맑은 고딕" pitchFamily="50" charset="-127"/>
              </a:rPr>
              <a:t>–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 ② </a:t>
            </a:r>
            <a:r>
              <a:rPr lang="en-US" altLang="ko-KR" sz="1400" b="1" spc="-20" dirty="0" err="1" smtClean="0">
                <a:latin typeface="맑은 고딕" pitchFamily="50" charset="-127"/>
                <a:ea typeface="맑은 고딕" pitchFamily="50" charset="-127"/>
              </a:rPr>
              <a:t>PointCut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표현식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연산자</a:t>
            </a:r>
            <a:endParaRPr lang="en-US" altLang="ko-KR" sz="1400" spc="-20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1083503" y="1700808"/>
            <a:ext cx="5755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kumimoji="1" lang="en-US" altLang="ko-KR" sz="1400" dirty="0" err="1" smtClean="0"/>
              <a:t>Pointcut</a:t>
            </a:r>
            <a:r>
              <a:rPr kumimoji="1" lang="ko-KR" altLang="en-US" sz="1400" dirty="0" smtClean="0"/>
              <a:t> 표현식에서 </a:t>
            </a:r>
            <a:r>
              <a:rPr kumimoji="1" lang="en-US" altLang="ko-KR" sz="1400" dirty="0" smtClean="0"/>
              <a:t>AND(&amp;&amp;), OR(||) </a:t>
            </a:r>
            <a:r>
              <a:rPr kumimoji="1" lang="ko-KR" altLang="en-US" sz="1400" dirty="0" smtClean="0"/>
              <a:t>연산자를 사용할 수 있음</a:t>
            </a:r>
            <a:endParaRPr kumimoji="1" lang="ko-KR" altLang="en-US" sz="1400" dirty="0"/>
          </a:p>
        </p:txBody>
      </p:sp>
      <p:sp>
        <p:nvSpPr>
          <p:cNvPr id="5" name="텍스트 상자 4"/>
          <p:cNvSpPr txBox="1"/>
          <p:nvPr/>
        </p:nvSpPr>
        <p:spPr>
          <a:xfrm>
            <a:off x="1403648" y="2204864"/>
            <a:ext cx="7900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@Around("execution(* </a:t>
            </a:r>
            <a:r>
              <a:rPr lang="en-US" altLang="ko-KR" sz="1400" dirty="0" err="1" smtClean="0"/>
              <a:t>test.Service.getBoards</a:t>
            </a:r>
            <a:r>
              <a:rPr lang="en-US" altLang="ko-KR" sz="1400" dirty="0"/>
              <a:t>(..))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||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execution(* </a:t>
            </a:r>
            <a:r>
              <a:rPr lang="en-US" altLang="ko-KR" sz="1400" dirty="0" err="1" smtClean="0"/>
              <a:t>test.Service.getUsers</a:t>
            </a:r>
            <a:r>
              <a:rPr lang="en-US" altLang="ko-KR" sz="1400" dirty="0"/>
              <a:t>(..))") </a:t>
            </a:r>
          </a:p>
        </p:txBody>
      </p:sp>
      <p:sp>
        <p:nvSpPr>
          <p:cNvPr id="10" name="텍스트 상자 9"/>
          <p:cNvSpPr txBox="1"/>
          <p:nvPr/>
        </p:nvSpPr>
        <p:spPr>
          <a:xfrm>
            <a:off x="1083503" y="2817226"/>
            <a:ext cx="5654048" cy="698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kumimoji="1" lang="en-US" altLang="ko-KR" sz="1400" dirty="0" err="1" smtClean="0"/>
              <a:t>Pointcut</a:t>
            </a:r>
            <a:r>
              <a:rPr kumimoji="1" lang="ko-KR" altLang="en-US" sz="1400" dirty="0" smtClean="0"/>
              <a:t> 표현식을 변수처럼 할당하여 사용할 수 있음</a:t>
            </a:r>
            <a:r>
              <a:rPr kumimoji="1" lang="en-US" altLang="ko-KR" sz="1400" dirty="0" smtClean="0"/>
              <a:t/>
            </a:r>
            <a:br>
              <a:rPr kumimoji="1" lang="en-US" altLang="ko-KR" sz="1400" dirty="0" smtClean="0"/>
            </a:br>
            <a:r>
              <a:rPr kumimoji="1" lang="en-US" altLang="ko-KR" sz="1400" dirty="0" smtClean="0"/>
              <a:t>  </a:t>
            </a:r>
            <a:r>
              <a:rPr kumimoji="1" lang="en-US" altLang="ko-KR" sz="1400" dirty="0" smtClean="0">
                <a:sym typeface="Wingdings"/>
              </a:rPr>
              <a:t> </a:t>
            </a:r>
            <a:r>
              <a:rPr kumimoji="1" lang="ko-KR" altLang="en-US" sz="1400" dirty="0" smtClean="0">
                <a:sym typeface="Wingdings"/>
              </a:rPr>
              <a:t>재사용 가능한 </a:t>
            </a:r>
            <a:r>
              <a:rPr kumimoji="1" lang="en-US" altLang="ko-KR" sz="1400" dirty="0" err="1" smtClean="0">
                <a:sym typeface="Wingdings"/>
              </a:rPr>
              <a:t>Pointcut</a:t>
            </a:r>
            <a:r>
              <a:rPr kumimoji="1" lang="en-US" altLang="ko-KR" sz="1400" dirty="0" smtClean="0">
                <a:sym typeface="Wingdings"/>
              </a:rPr>
              <a:t> </a:t>
            </a:r>
            <a:r>
              <a:rPr kumimoji="1" lang="ko-KR" altLang="en-US" sz="1400" dirty="0" smtClean="0">
                <a:sym typeface="Wingdings"/>
              </a:rPr>
              <a:t>을 정의하여 재사용 할 수 있는 장점</a:t>
            </a:r>
            <a:endParaRPr kumimoji="1" lang="ko-KR" altLang="en-US" sz="14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573016"/>
            <a:ext cx="7416800" cy="20193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440627" y="4744540"/>
            <a:ext cx="3722556" cy="2445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8"/>
          <p:cNvSpPr txBox="1"/>
          <p:nvPr/>
        </p:nvSpPr>
        <p:spPr>
          <a:xfrm>
            <a:off x="248574" y="169524"/>
            <a:ext cx="4223412" cy="3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600" b="1" spc="-20" smtClean="0">
                <a:latin typeface="맑은 고딕" pitchFamily="50" charset="-127"/>
                <a:ea typeface="맑은 고딕" pitchFamily="50" charset="-127"/>
              </a:rPr>
              <a:t>. Spring AOP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10983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Introduction </a:t>
            </a:r>
            <a:endParaRPr lang="en-US" altLang="ko-KR" sz="1400" spc="-20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1043608" y="1579286"/>
            <a:ext cx="6264344" cy="698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dirty="0"/>
              <a:t>Target </a:t>
            </a:r>
            <a:r>
              <a:rPr lang="ko-KR" altLang="en-US" sz="1400" dirty="0"/>
              <a:t>클래스의 코드변경 없이 신규 메소드나 멤버 변수를 추가하는 </a:t>
            </a:r>
            <a:r>
              <a:rPr lang="ko-KR" altLang="en-US" sz="1400" dirty="0" smtClean="0"/>
              <a:t>기능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  </a:t>
            </a:r>
            <a:r>
              <a:rPr lang="ko-KR" altLang="en-US" sz="1400" dirty="0" smtClean="0">
                <a:sym typeface="Wingdings"/>
              </a:rPr>
              <a:t> </a:t>
            </a:r>
            <a:r>
              <a:rPr lang="en-US" altLang="ko-KR" sz="1400" dirty="0" smtClean="0"/>
              <a:t>Target </a:t>
            </a:r>
            <a:r>
              <a:rPr lang="ko-KR" altLang="en-US" sz="1400" dirty="0" smtClean="0"/>
              <a:t>클래스의 변수값이 변경이 되었는지 확인하는 예제</a:t>
            </a:r>
            <a:endParaRPr lang="en-US" altLang="ko-KR" sz="1400" dirty="0" smtClean="0"/>
          </a:p>
        </p:txBody>
      </p:sp>
      <p:sp>
        <p:nvSpPr>
          <p:cNvPr id="11" name="TextBox 8"/>
          <p:cNvSpPr txBox="1"/>
          <p:nvPr/>
        </p:nvSpPr>
        <p:spPr>
          <a:xfrm>
            <a:off x="248574" y="169524"/>
            <a:ext cx="4223412" cy="3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600" b="1" spc="-20" smtClean="0">
                <a:latin typeface="맑은 고딕" pitchFamily="50" charset="-127"/>
                <a:ea typeface="맑은 고딕" pitchFamily="50" charset="-127"/>
              </a:rPr>
              <a:t>. Spring AOP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74" y="2503752"/>
            <a:ext cx="3378200" cy="1574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446" y="2257713"/>
            <a:ext cx="2857500" cy="6477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918088"/>
            <a:ext cx="5112568" cy="3191603"/>
          </a:xfrm>
          <a:prstGeom prst="rect">
            <a:avLst/>
          </a:prstGeom>
        </p:spPr>
      </p:pic>
      <p:sp>
        <p:nvSpPr>
          <p:cNvPr id="13" name="텍스트 상자 12"/>
          <p:cNvSpPr txBox="1"/>
          <p:nvPr/>
        </p:nvSpPr>
        <p:spPr>
          <a:xfrm>
            <a:off x="248574" y="4147748"/>
            <a:ext cx="1333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▲ </a:t>
            </a:r>
            <a:r>
              <a:rPr kumimoji="1" lang="en-US" altLang="ko-KR" sz="1200" dirty="0" smtClean="0"/>
              <a:t>Target </a:t>
            </a:r>
            <a:r>
              <a:rPr kumimoji="1" lang="ko-KR" altLang="en-US" sz="1200" dirty="0" smtClean="0"/>
              <a:t>클래스</a:t>
            </a:r>
            <a:endParaRPr kumimoji="1" lang="ko-KR" altLang="en-US" sz="1200" dirty="0"/>
          </a:p>
        </p:txBody>
      </p:sp>
      <p:sp>
        <p:nvSpPr>
          <p:cNvPr id="16" name="텍스트 상자 15"/>
          <p:cNvSpPr txBox="1"/>
          <p:nvPr/>
        </p:nvSpPr>
        <p:spPr>
          <a:xfrm>
            <a:off x="3825787" y="6109691"/>
            <a:ext cx="4217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▲ </a:t>
            </a:r>
            <a:r>
              <a:rPr kumimoji="1" lang="en-US" altLang="ko-KR" sz="1200" dirty="0" smtClean="0"/>
              <a:t>Target </a:t>
            </a:r>
            <a:r>
              <a:rPr kumimoji="1" lang="ko-KR" altLang="en-US" sz="1200" dirty="0" smtClean="0"/>
              <a:t>의 값이 변경되었는지 체크하는</a:t>
            </a:r>
            <a:r>
              <a:rPr kumimoji="1" lang="en-US" altLang="ko-KR" sz="1200" dirty="0" smtClean="0"/>
              <a:t> Advise </a:t>
            </a:r>
            <a:r>
              <a:rPr kumimoji="1" lang="ko-KR" altLang="en-US" sz="1200" dirty="0" smtClean="0"/>
              <a:t>클래스</a:t>
            </a:r>
            <a:endParaRPr kumimoji="1"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4334514" y="5014593"/>
            <a:ext cx="4286972" cy="511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36038" y="5419602"/>
            <a:ext cx="3103309" cy="63493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1200" dirty="0" smtClean="0">
                <a:solidFill>
                  <a:schemeClr val="tx1"/>
                </a:solidFill>
              </a:rPr>
              <a:t>호출된 메소드의 이름이 </a:t>
            </a:r>
            <a:r>
              <a:rPr kumimoji="1" lang="en-US" altLang="ko-KR" sz="1200" dirty="0" smtClean="0">
                <a:solidFill>
                  <a:schemeClr val="tx1"/>
                </a:solidFill>
              </a:rPr>
              <a:t>“Set*” </a:t>
            </a:r>
            <a:r>
              <a:rPr kumimoji="1" lang="ko-KR" altLang="en-US" sz="1200" dirty="0" smtClean="0">
                <a:solidFill>
                  <a:schemeClr val="tx1"/>
                </a:solidFill>
              </a:rPr>
              <a:t>이면</a:t>
            </a:r>
            <a:endParaRPr kumimoji="1" lang="en-US" altLang="ko-KR" sz="12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200" dirty="0" smtClean="0">
                <a:solidFill>
                  <a:schemeClr val="tx1"/>
                </a:solidFill>
              </a:rPr>
              <a:t>값 변경으로 간주</a:t>
            </a:r>
            <a:r>
              <a:rPr kumimoji="1" lang="en-US" altLang="ko-KR" sz="1200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sz="1200" dirty="0" smtClean="0">
                <a:solidFill>
                  <a:schemeClr val="tx1"/>
                </a:solidFill>
              </a:rPr>
              <a:t>동일값 변경건 제외</a:t>
            </a:r>
            <a:r>
              <a:rPr kumimoji="1" lang="en-US" altLang="ko-KR" sz="1200" dirty="0" smtClean="0">
                <a:solidFill>
                  <a:schemeClr val="tx1"/>
                </a:solidFill>
              </a:rPr>
              <a:t>)</a:t>
            </a:r>
            <a:endParaRPr kumimoji="1" lang="en-US" altLang="ko-KR" sz="1200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>
            <a:stCxn id="18" idx="3"/>
          </p:cNvCxnSpPr>
          <p:nvPr/>
        </p:nvCxnSpPr>
        <p:spPr>
          <a:xfrm flipV="1">
            <a:off x="3739347" y="5229200"/>
            <a:ext cx="595167" cy="50787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116119" y="2195672"/>
            <a:ext cx="332483" cy="3324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>
                <a:solidFill>
                  <a:srgbClr val="FF0000"/>
                </a:solidFill>
              </a:rPr>
              <a:t>1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572752" y="2195672"/>
            <a:ext cx="332483" cy="3324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smtClean="0">
                <a:solidFill>
                  <a:srgbClr val="FF0000"/>
                </a:solidFill>
              </a:rPr>
              <a:t>2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572752" y="2848814"/>
            <a:ext cx="332483" cy="3324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 smtClean="0">
                <a:solidFill>
                  <a:srgbClr val="FF0000"/>
                </a:solidFill>
              </a:rPr>
              <a:t>3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0578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5" y="0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36837" y="287066"/>
            <a:ext cx="6203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 smtClean="0">
                <a:latin typeface="맑은 고딕" pitchFamily="50" charset="-127"/>
                <a:ea typeface="맑은 고딕" pitchFamily="50" charset="-127"/>
              </a:rPr>
              <a:t>목차</a:t>
            </a:r>
            <a:endParaRPr lang="ko-KR" altLang="en-US" sz="1600" b="1" spc="-15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34298" y="653396"/>
            <a:ext cx="342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40954" y="1433150"/>
            <a:ext cx="5915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1.</a:t>
            </a:r>
            <a:r>
              <a:rPr lang="ko-KR" altLang="en-US" sz="16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Aspect Oriented Programming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Introduction </a:t>
            </a:r>
            <a:endParaRPr lang="en-US" altLang="ko-KR" sz="1400" spc="-20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1043608" y="1579286"/>
            <a:ext cx="6264344" cy="698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dirty="0"/>
              <a:t>Target </a:t>
            </a:r>
            <a:r>
              <a:rPr lang="ko-KR" altLang="en-US" sz="1400" dirty="0"/>
              <a:t>클래스의 코드변경 없이 신규 메소드나 멤버 변수를 추가하는 </a:t>
            </a:r>
            <a:r>
              <a:rPr lang="ko-KR" altLang="en-US" sz="1400" dirty="0" smtClean="0"/>
              <a:t>기능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  </a:t>
            </a:r>
            <a:r>
              <a:rPr lang="ko-KR" altLang="en-US" sz="1400" dirty="0" smtClean="0">
                <a:sym typeface="Wingdings"/>
              </a:rPr>
              <a:t> </a:t>
            </a:r>
            <a:r>
              <a:rPr lang="en-US" altLang="ko-KR" sz="1400" dirty="0" smtClean="0"/>
              <a:t>Target </a:t>
            </a:r>
            <a:r>
              <a:rPr lang="ko-KR" altLang="en-US" sz="1400" dirty="0" smtClean="0"/>
              <a:t>클래스의 변수값이 변경이 되었는지 확인하는 예제</a:t>
            </a:r>
            <a:endParaRPr lang="en-US" altLang="ko-KR" sz="1400" dirty="0" smtClean="0"/>
          </a:p>
        </p:txBody>
      </p:sp>
      <p:sp>
        <p:nvSpPr>
          <p:cNvPr id="11" name="TextBox 8"/>
          <p:cNvSpPr txBox="1"/>
          <p:nvPr/>
        </p:nvSpPr>
        <p:spPr>
          <a:xfrm>
            <a:off x="248574" y="169524"/>
            <a:ext cx="4223412" cy="3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600" b="1" spc="-20" smtClean="0">
                <a:latin typeface="맑은 고딕" pitchFamily="50" charset="-127"/>
                <a:ea typeface="맑은 고딕" pitchFamily="50" charset="-127"/>
              </a:rPr>
              <a:t>. Spring AOP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9" y="2492896"/>
            <a:ext cx="4064000" cy="1422400"/>
          </a:xfrm>
          <a:prstGeom prst="rect">
            <a:avLst/>
          </a:prstGeom>
        </p:spPr>
      </p:pic>
      <p:sp>
        <p:nvSpPr>
          <p:cNvPr id="16" name="텍스트 상자 15"/>
          <p:cNvSpPr txBox="1"/>
          <p:nvPr/>
        </p:nvSpPr>
        <p:spPr>
          <a:xfrm>
            <a:off x="35309" y="4001753"/>
            <a:ext cx="1277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▲ </a:t>
            </a:r>
            <a:r>
              <a:rPr kumimoji="1" lang="en-US" altLang="ko-KR" sz="1200" dirty="0" smtClean="0"/>
              <a:t>Advisor </a:t>
            </a:r>
            <a:r>
              <a:rPr kumimoji="1" lang="ko-KR" altLang="en-US" sz="1200" dirty="0" smtClean="0"/>
              <a:t>생성</a:t>
            </a:r>
            <a:endParaRPr kumimoji="1" lang="en-US" altLang="ko-KR" sz="1200" dirty="0"/>
          </a:p>
        </p:txBody>
      </p:sp>
      <p:sp>
        <p:nvSpPr>
          <p:cNvPr id="5" name="직사각형 4"/>
          <p:cNvSpPr/>
          <p:nvPr/>
        </p:nvSpPr>
        <p:spPr>
          <a:xfrm>
            <a:off x="67217" y="4365209"/>
            <a:ext cx="3967753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100" dirty="0" smtClean="0"/>
              <a:t>※ AOP </a:t>
            </a:r>
            <a:r>
              <a:rPr kumimoji="1" lang="ko-KR" altLang="en-US" sz="1100" dirty="0" smtClean="0"/>
              <a:t>에서 하나의 </a:t>
            </a:r>
            <a:r>
              <a:rPr kumimoji="1" lang="en-US" altLang="ko-KR" sz="1100" dirty="0" smtClean="0"/>
              <a:t>Aspect</a:t>
            </a:r>
            <a:r>
              <a:rPr kumimoji="1" lang="ko-KR" altLang="en-US" sz="1100" dirty="0" smtClean="0"/>
              <a:t> 는 </a:t>
            </a:r>
            <a:r>
              <a:rPr kumimoji="1" lang="en-US" altLang="ko-KR" sz="1100" dirty="0" smtClean="0"/>
              <a:t>Advice + </a:t>
            </a:r>
            <a:r>
              <a:rPr kumimoji="1" lang="en-US" altLang="ko-KR" sz="1100" dirty="0" err="1" smtClean="0"/>
              <a:t>Pointcut</a:t>
            </a:r>
            <a:r>
              <a:rPr kumimoji="1" lang="en-US" altLang="ko-KR" sz="1100" dirty="0" smtClean="0"/>
              <a:t> </a:t>
            </a:r>
            <a:r>
              <a:rPr kumimoji="1" lang="ko-KR" altLang="en-US" sz="1100" dirty="0" smtClean="0"/>
              <a:t>을 의미</a:t>
            </a:r>
            <a:r>
              <a:rPr kumimoji="1" lang="en-US" altLang="ko-KR" sz="1100" dirty="0" smtClean="0"/>
              <a:t/>
            </a:r>
            <a:br>
              <a:rPr kumimoji="1" lang="en-US" altLang="ko-KR" sz="1100" dirty="0" smtClean="0"/>
            </a:br>
            <a:r>
              <a:rPr kumimoji="1" lang="ko-KR" altLang="en-US" sz="1100" dirty="0" smtClean="0"/>
              <a:t>   </a:t>
            </a:r>
            <a:r>
              <a:rPr kumimoji="1" lang="en-US" altLang="ko-KR" sz="1100" dirty="0" smtClean="0"/>
              <a:t>Spring AOP </a:t>
            </a:r>
            <a:r>
              <a:rPr kumimoji="1" lang="ko-KR" altLang="en-US" sz="1100" dirty="0" smtClean="0"/>
              <a:t>에서는 </a:t>
            </a:r>
            <a:r>
              <a:rPr kumimoji="1" lang="en-US" altLang="ko-KR" sz="1100" dirty="0" smtClean="0"/>
              <a:t>Aspect ~=</a:t>
            </a:r>
            <a:r>
              <a:rPr kumimoji="1" lang="ko-KR" altLang="en-US" sz="1100" dirty="0" smtClean="0"/>
              <a:t> </a:t>
            </a:r>
            <a:r>
              <a:rPr kumimoji="1" lang="en-US" altLang="ko-KR" sz="1100" dirty="0" smtClean="0"/>
              <a:t>Advisor</a:t>
            </a:r>
            <a:r>
              <a:rPr kumimoji="1" lang="ko-KR" altLang="en-US" sz="1100" dirty="0" smtClean="0"/>
              <a:t> 의미</a:t>
            </a:r>
            <a:endParaRPr kumimoji="1" lang="en-US" altLang="ko-KR" sz="11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047" y="2426953"/>
            <a:ext cx="4826000" cy="15748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047" y="4086015"/>
            <a:ext cx="4826000" cy="1758716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16069" y="2198219"/>
            <a:ext cx="332483" cy="3324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smtClean="0">
                <a:solidFill>
                  <a:srgbClr val="FF0000"/>
                </a:solidFill>
              </a:rPr>
              <a:t>4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868728" y="2284524"/>
            <a:ext cx="332483" cy="3324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smtClean="0">
                <a:solidFill>
                  <a:srgbClr val="FF0000"/>
                </a:solidFill>
              </a:rPr>
              <a:t>5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텍스트 상자 20"/>
          <p:cNvSpPr txBox="1"/>
          <p:nvPr/>
        </p:nvSpPr>
        <p:spPr>
          <a:xfrm>
            <a:off x="4195326" y="5920988"/>
            <a:ext cx="988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▲ </a:t>
            </a:r>
            <a:r>
              <a:rPr kumimoji="1" lang="en-US" altLang="ko-KR" sz="1200" dirty="0" smtClean="0"/>
              <a:t>Run Test</a:t>
            </a:r>
            <a:endParaRPr kumimoji="1" lang="en-US" altLang="ko-KR" sz="1200" dirty="0"/>
          </a:p>
        </p:txBody>
      </p:sp>
      <p:sp>
        <p:nvSpPr>
          <p:cNvPr id="22" name="직사각형 21"/>
          <p:cNvSpPr/>
          <p:nvPr/>
        </p:nvSpPr>
        <p:spPr>
          <a:xfrm>
            <a:off x="7812360" y="4808546"/>
            <a:ext cx="677185" cy="31365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sz="1200" smtClean="0">
                <a:solidFill>
                  <a:schemeClr val="tx1"/>
                </a:solidFill>
              </a:rPr>
              <a:t>FALSE</a:t>
            </a:r>
            <a:endParaRPr kumimoji="1"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812360" y="5491834"/>
            <a:ext cx="677185" cy="31365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sz="1200" dirty="0" smtClean="0">
                <a:solidFill>
                  <a:schemeClr val="tx1"/>
                </a:solidFill>
              </a:rPr>
              <a:t>TRUE</a:t>
            </a:r>
            <a:endParaRPr kumimoji="1"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8934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Introduction </a:t>
            </a:r>
            <a:endParaRPr lang="en-US" altLang="ko-KR" sz="1400" spc="-20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1043608" y="1579286"/>
            <a:ext cx="735278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dirty="0" err="1" smtClean="0"/>
              <a:t>TargetBean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에서 </a:t>
            </a:r>
            <a:r>
              <a:rPr lang="en-US" altLang="ko-KR" sz="1400" dirty="0" err="1" smtClean="0"/>
              <a:t>IsModified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인터페이스로 형 변환이 가능함 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setOptimize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로 인해 가능</a:t>
            </a:r>
            <a:r>
              <a:rPr lang="en-US" altLang="ko-KR" sz="1400" dirty="0" smtClean="0"/>
              <a:t>)</a:t>
            </a:r>
          </a:p>
        </p:txBody>
      </p:sp>
      <p:sp>
        <p:nvSpPr>
          <p:cNvPr id="11" name="TextBox 8"/>
          <p:cNvSpPr txBox="1"/>
          <p:nvPr/>
        </p:nvSpPr>
        <p:spPr>
          <a:xfrm>
            <a:off x="248574" y="169524"/>
            <a:ext cx="4223412" cy="3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600" b="1" spc="-20" smtClean="0">
                <a:latin typeface="맑은 고딕" pitchFamily="50" charset="-127"/>
                <a:ea typeface="맑은 고딕" pitchFamily="50" charset="-127"/>
              </a:rPr>
              <a:t>. Spring AOP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98" y="2426953"/>
            <a:ext cx="4826000" cy="15748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98" y="4086015"/>
            <a:ext cx="4826000" cy="1758716"/>
          </a:xfrm>
          <a:prstGeom prst="rect">
            <a:avLst/>
          </a:prstGeom>
        </p:spPr>
      </p:pic>
      <p:sp>
        <p:nvSpPr>
          <p:cNvPr id="21" name="텍스트 상자 20"/>
          <p:cNvSpPr txBox="1"/>
          <p:nvPr/>
        </p:nvSpPr>
        <p:spPr>
          <a:xfrm>
            <a:off x="300277" y="5920988"/>
            <a:ext cx="988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▲ </a:t>
            </a:r>
            <a:r>
              <a:rPr kumimoji="1" lang="en-US" altLang="ko-KR" sz="1200" dirty="0" smtClean="0"/>
              <a:t>Run Test</a:t>
            </a:r>
            <a:endParaRPr kumimoji="1" lang="en-US" altLang="ko-KR" sz="1200" dirty="0"/>
          </a:p>
        </p:txBody>
      </p:sp>
      <p:sp>
        <p:nvSpPr>
          <p:cNvPr id="22" name="직사각형 21"/>
          <p:cNvSpPr/>
          <p:nvPr/>
        </p:nvSpPr>
        <p:spPr>
          <a:xfrm>
            <a:off x="3917311" y="4808546"/>
            <a:ext cx="677185" cy="31365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sz="1200" smtClean="0">
                <a:solidFill>
                  <a:schemeClr val="tx1"/>
                </a:solidFill>
              </a:rPr>
              <a:t>FALSE</a:t>
            </a:r>
            <a:endParaRPr kumimoji="1"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17311" y="5491834"/>
            <a:ext cx="677185" cy="31365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sz="1200" dirty="0" smtClean="0">
                <a:solidFill>
                  <a:schemeClr val="tx1"/>
                </a:solidFill>
              </a:rPr>
              <a:t>TRUE</a:t>
            </a:r>
            <a:endParaRPr kumimoji="1"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072998" y="2636912"/>
            <a:ext cx="3675466" cy="2952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 smtClean="0"/>
              <a:t>SetOptimize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가 무엇일까</a:t>
            </a:r>
            <a:r>
              <a:rPr kumimoji="1" lang="en-US" altLang="ko-KR" dirty="0" smtClean="0"/>
              <a:t>?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25596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Introduction </a:t>
            </a:r>
            <a:endParaRPr lang="en-US" altLang="ko-KR" sz="1400" spc="-20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1043608" y="1579286"/>
            <a:ext cx="735278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dirty="0" err="1" smtClean="0"/>
              <a:t>TargetBean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에서 </a:t>
            </a:r>
            <a:r>
              <a:rPr lang="en-US" altLang="ko-KR" sz="1400" dirty="0" err="1" smtClean="0"/>
              <a:t>IsModified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인터페이스로 형 변환이 가능함 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setOptimize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로 인해 가능</a:t>
            </a:r>
            <a:r>
              <a:rPr lang="en-US" altLang="ko-KR" sz="1400" dirty="0" smtClean="0"/>
              <a:t>)</a:t>
            </a:r>
          </a:p>
        </p:txBody>
      </p:sp>
      <p:sp>
        <p:nvSpPr>
          <p:cNvPr id="11" name="TextBox 8"/>
          <p:cNvSpPr txBox="1"/>
          <p:nvPr/>
        </p:nvSpPr>
        <p:spPr>
          <a:xfrm>
            <a:off x="248574" y="169524"/>
            <a:ext cx="4223412" cy="3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600" b="1" spc="-20" smtClean="0">
                <a:latin typeface="맑은 고딕" pitchFamily="50" charset="-127"/>
                <a:ea typeface="맑은 고딕" pitchFamily="50" charset="-127"/>
              </a:rPr>
              <a:t>. Spring AOP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34267" y="2492896"/>
            <a:ext cx="3675466" cy="2952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 smtClean="0"/>
              <a:t>ProxyFactory</a:t>
            </a:r>
            <a:endParaRPr kumimoji="1" lang="en-US" altLang="ko-KR" dirty="0" smtClean="0"/>
          </a:p>
          <a:p>
            <a:pPr algn="ctr"/>
            <a:endParaRPr kumimoji="1" lang="en-US" altLang="ko-KR" dirty="0"/>
          </a:p>
          <a:p>
            <a:pPr algn="ctr"/>
            <a:r>
              <a:rPr kumimoji="1" lang="en-US" altLang="ko-KR" dirty="0" smtClean="0"/>
              <a:t>vs</a:t>
            </a:r>
          </a:p>
          <a:p>
            <a:pPr algn="ctr"/>
            <a:endParaRPr kumimoji="1" lang="en-US" altLang="ko-KR" dirty="0"/>
          </a:p>
          <a:p>
            <a:pPr algn="ctr"/>
            <a:r>
              <a:rPr kumimoji="1" lang="en-US" altLang="ko-KR" dirty="0" err="1" smtClean="0"/>
              <a:t>ProxyFactoryBean</a:t>
            </a:r>
            <a:endParaRPr kumimoji="1" lang="en-US" altLang="ko-KR" dirty="0" smtClean="0"/>
          </a:p>
          <a:p>
            <a:pPr algn="ctr"/>
            <a:endParaRPr kumimoji="1" lang="en-US" altLang="ko-KR" dirty="0"/>
          </a:p>
          <a:p>
            <a:pPr algn="ctr"/>
            <a:r>
              <a:rPr kumimoji="1" lang="ko-KR" altLang="en-US" dirty="0" smtClean="0"/>
              <a:t>차이</a:t>
            </a:r>
            <a:r>
              <a:rPr kumimoji="1" lang="en-US" altLang="ko-KR" dirty="0" smtClean="0"/>
              <a:t>?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91254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Introduction </a:t>
            </a:r>
            <a:endParaRPr lang="en-US" altLang="ko-KR" sz="1400" spc="-20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1043608" y="1579286"/>
            <a:ext cx="735278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dirty="0" err="1" smtClean="0"/>
              <a:t>TargetBean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에서 </a:t>
            </a:r>
            <a:r>
              <a:rPr lang="en-US" altLang="ko-KR" sz="1400" dirty="0" err="1" smtClean="0"/>
              <a:t>IsModified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인터페이스로 형 변환이 가능함 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setOptimize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로 인해 가능</a:t>
            </a:r>
            <a:r>
              <a:rPr lang="en-US" altLang="ko-KR" sz="1400" dirty="0" smtClean="0"/>
              <a:t>)</a:t>
            </a:r>
          </a:p>
        </p:txBody>
      </p:sp>
      <p:sp>
        <p:nvSpPr>
          <p:cNvPr id="11" name="TextBox 8"/>
          <p:cNvSpPr txBox="1"/>
          <p:nvPr/>
        </p:nvSpPr>
        <p:spPr>
          <a:xfrm>
            <a:off x="248574" y="169524"/>
            <a:ext cx="4223412" cy="3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600" b="1" spc="-20" smtClean="0">
                <a:latin typeface="맑은 고딕" pitchFamily="50" charset="-127"/>
                <a:ea typeface="맑은 고딕" pitchFamily="50" charset="-127"/>
              </a:rPr>
              <a:t>. Spring AOP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34267" y="2492896"/>
            <a:ext cx="3675466" cy="2952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Weaving </a:t>
            </a:r>
            <a:r>
              <a:rPr kumimoji="1" lang="ko-KR" altLang="en-US" dirty="0" smtClean="0"/>
              <a:t>이란</a:t>
            </a:r>
            <a:r>
              <a:rPr kumimoji="1" lang="en-US" altLang="ko-KR" dirty="0" smtClean="0"/>
              <a:t>?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36802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Introduction </a:t>
            </a:r>
            <a:endParaRPr lang="en-US" altLang="ko-KR" sz="1400" spc="-20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1043608" y="1579286"/>
            <a:ext cx="735278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dirty="0" err="1" smtClean="0"/>
              <a:t>TargetBean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에서 </a:t>
            </a:r>
            <a:r>
              <a:rPr lang="en-US" altLang="ko-KR" sz="1400" dirty="0" err="1" smtClean="0"/>
              <a:t>IsModified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인터페이스로 형 변환이 가능함 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setOptimize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로 인해 가능</a:t>
            </a:r>
            <a:r>
              <a:rPr lang="en-US" altLang="ko-KR" sz="1400" dirty="0" smtClean="0"/>
              <a:t>)</a:t>
            </a:r>
          </a:p>
        </p:txBody>
      </p:sp>
      <p:sp>
        <p:nvSpPr>
          <p:cNvPr id="11" name="TextBox 8"/>
          <p:cNvSpPr txBox="1"/>
          <p:nvPr/>
        </p:nvSpPr>
        <p:spPr>
          <a:xfrm>
            <a:off x="248574" y="169524"/>
            <a:ext cx="4223412" cy="3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600" b="1" spc="-20" smtClean="0">
                <a:latin typeface="맑은 고딕" pitchFamily="50" charset="-127"/>
                <a:ea typeface="맑은 고딕" pitchFamily="50" charset="-127"/>
              </a:rPr>
              <a:t>. Spring AOP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34267" y="2492896"/>
            <a:ext cx="3675466" cy="2952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@</a:t>
            </a:r>
            <a:r>
              <a:rPr kumimoji="1" lang="en-US" altLang="ko-KR" dirty="0" err="1" smtClean="0"/>
              <a:t>EnableAspectJAutoProxy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뭐지</a:t>
            </a:r>
            <a:r>
              <a:rPr kumimoji="1" lang="en-US" altLang="ko-KR" dirty="0" smtClean="0"/>
              <a:t>?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57907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4770" y="2181216"/>
            <a:ext cx="5214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/>
            <a:r>
              <a:rPr lang="en-US" altLang="ko-KR" sz="5400" b="1" dirty="0" smtClean="0">
                <a:latin typeface="Rubrik Medium" pitchFamily="50" charset="0"/>
                <a:ea typeface="맑은 고딕" pitchFamily="50" charset="-127"/>
              </a:rPr>
              <a:t>Thank you.</a:t>
            </a:r>
            <a:endParaRPr lang="ko-KR" altLang="en-US" sz="5400" b="1" dirty="0">
              <a:latin typeface="Rubrik Medium" pitchFamily="50" charset="0"/>
              <a:ea typeface="맑은 고딕" pitchFamily="50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1.  AOP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관점 지향 프로그래밍 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(AOP</a:t>
            </a:r>
            <a:r>
              <a:rPr lang="en-US" altLang="ko-KR" sz="1400" b="1" spc="-20" dirty="0">
                <a:latin typeface="맑은 고딕" pitchFamily="50" charset="-127"/>
                <a:ea typeface="맑은 고딕" pitchFamily="50" charset="-127"/>
              </a:rPr>
              <a:t>; Aspect Oriented 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Programming)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/>
          <p:nvPr/>
        </p:nvSpPr>
        <p:spPr>
          <a:xfrm>
            <a:off x="1184242" y="1645912"/>
            <a:ext cx="785225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어플리케이션 전체에 흩어진 공통 기능이 하나의 장소에서 관리하는 장점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다른 서비스 모듈은 목적에 충실하고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그 외 사항들은 신경쓰지 않아도 되는 장점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아래 표는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AOP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프레임워크에 사용되는 용어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294313" y="2852936"/>
          <a:ext cx="7056784" cy="3228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539"/>
                <a:gridCol w="5870245"/>
              </a:tblGrid>
              <a:tr h="3680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용어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설명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5267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dirty="0" smtClean="0"/>
                        <a:t>부가 기능을 부여할 대상을 의미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앞선 예제의 </a:t>
                      </a:r>
                      <a:r>
                        <a:rPr lang="en-US" altLang="ko-KR" sz="1200" baseline="0" dirty="0" err="1" smtClean="0"/>
                        <a:t>getBoards</a:t>
                      </a:r>
                      <a:r>
                        <a:rPr lang="en-US" altLang="ko-KR" sz="1200" baseline="0" dirty="0" smtClean="0"/>
                        <a:t>(), </a:t>
                      </a:r>
                      <a:r>
                        <a:rPr lang="en-US" altLang="ko-KR" sz="1200" baseline="0" dirty="0" err="1" smtClean="0"/>
                        <a:t>getUsers</a:t>
                      </a:r>
                      <a:r>
                        <a:rPr lang="en-US" altLang="ko-KR" sz="1200" baseline="0" dirty="0" smtClean="0"/>
                        <a:t>() </a:t>
                      </a:r>
                      <a:r>
                        <a:rPr lang="ko-KR" altLang="en-US" sz="1200" baseline="0" dirty="0" smtClean="0"/>
                        <a:t>를 의미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5267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/>
                        <a:t>Aspect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dirty="0" smtClean="0"/>
                        <a:t>부가 기능의 모듈을 의미함</a:t>
                      </a:r>
                      <a:r>
                        <a:rPr lang="en-US" altLang="ko-KR" sz="1200" dirty="0" smtClean="0"/>
                        <a:t>(=</a:t>
                      </a:r>
                      <a:r>
                        <a:rPr lang="ko-KR" altLang="en-US" sz="1200" dirty="0" smtClean="0"/>
                        <a:t> 핵심기능에 부가되어 의미를 갖는 모듈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200" dirty="0" smtClean="0"/>
                        <a:t>Aspect</a:t>
                      </a:r>
                      <a:r>
                        <a:rPr lang="en-US" altLang="ko-KR" sz="1200" baseline="0" dirty="0" smtClean="0"/>
                        <a:t> = 1</a:t>
                      </a:r>
                      <a:r>
                        <a:rPr lang="ko-KR" altLang="en-US" sz="1200" baseline="0" dirty="0" smtClean="0"/>
                        <a:t>개 이상의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en-US" altLang="ko-KR" sz="1200" baseline="0" dirty="0" err="1" smtClean="0"/>
                        <a:t>PointCut</a:t>
                      </a:r>
                      <a:r>
                        <a:rPr lang="en-US" altLang="ko-KR" sz="1200" baseline="0" dirty="0" smtClean="0"/>
                        <a:t> + Advice</a:t>
                      </a:r>
                      <a:endParaRPr lang="en-US" altLang="ko-KR" sz="1200" dirty="0" smtClean="0"/>
                    </a:p>
                  </a:txBody>
                  <a:tcPr anchor="ctr"/>
                </a:tc>
              </a:tr>
              <a:tr h="5267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/>
                        <a:t>Advice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dirty="0" smtClean="0"/>
                        <a:t>실질적인 부가 기능을 담은 구현체를 의미함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5267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err="1" smtClean="0"/>
                        <a:t>PointCut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200" dirty="0" smtClean="0"/>
                        <a:t>Advice</a:t>
                      </a:r>
                      <a:r>
                        <a:rPr lang="ko-KR" altLang="en-US" sz="1200" dirty="0" smtClean="0"/>
                        <a:t> 를 적용할 </a:t>
                      </a:r>
                      <a:r>
                        <a:rPr lang="en-US" altLang="ko-KR" sz="1200" dirty="0" err="1" smtClean="0"/>
                        <a:t>JoinPoint</a:t>
                      </a:r>
                      <a:r>
                        <a:rPr lang="ko-KR" altLang="en-US" sz="1200" dirty="0" smtClean="0"/>
                        <a:t> 를 선별하는 기능을 정의한 모듈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5267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err="1" smtClean="0"/>
                        <a:t>JoinPoint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200" dirty="0" smtClean="0"/>
                        <a:t>Advice </a:t>
                      </a:r>
                      <a:r>
                        <a:rPr lang="ko-KR" altLang="en-US" sz="1200" dirty="0" smtClean="0"/>
                        <a:t>가 적용될 수 있는 위치를 의미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메소드 </a:t>
                      </a:r>
                      <a:r>
                        <a:rPr lang="en-US" altLang="ko-KR" sz="1200" dirty="0" err="1" smtClean="0"/>
                        <a:t>JoinPoint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만 제공됨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baseline="0" dirty="0" smtClean="0"/>
                        <a:t>총 </a:t>
                      </a:r>
                      <a:r>
                        <a:rPr lang="en-US" altLang="ko-KR" sz="1200" baseline="0" dirty="0" smtClean="0"/>
                        <a:t>5</a:t>
                      </a:r>
                      <a:r>
                        <a:rPr lang="ko-KR" altLang="en-US" sz="1200" baseline="0" dirty="0" smtClean="0"/>
                        <a:t> 가지의 동작 위치를 가짐</a:t>
                      </a:r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3770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3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1.1  </a:t>
            </a:r>
            <a:r>
              <a:rPr lang="ko-KR" altLang="en-US" sz="1600" b="1" spc="-20" dirty="0" smtClean="0">
                <a:latin typeface="맑은 고딕" pitchFamily="50" charset="-127"/>
                <a:ea typeface="맑은 고딕" pitchFamily="50" charset="-127"/>
              </a:rPr>
              <a:t>예제 템플릿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9"/>
          <p:cNvSpPr txBox="1"/>
          <p:nvPr/>
        </p:nvSpPr>
        <p:spPr>
          <a:xfrm>
            <a:off x="705778" y="1155366"/>
            <a:ext cx="4223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20" dirty="0" smtClean="0">
                <a:latin typeface="맑은 고딕" pitchFamily="50" charset="-127"/>
                <a:ea typeface="맑은 고딕" pitchFamily="50" charset="-127"/>
              </a:rPr>
              <a:t>내용 제목</a:t>
            </a:r>
            <a:r>
              <a:rPr lang="en-US" altLang="ko-KR" sz="1200" b="1" spc="-2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200" b="1" spc="-20" dirty="0" smtClean="0">
                <a:latin typeface="맑은 고딕" pitchFamily="50" charset="-127"/>
                <a:ea typeface="맑은 고딕" pitchFamily="50" charset="-127"/>
              </a:rPr>
              <a:t>맑은 고딕 </a:t>
            </a:r>
            <a:r>
              <a:rPr lang="en-US" altLang="ko-KR" sz="1200" b="1" spc="-20" dirty="0" smtClean="0">
                <a:latin typeface="맑은 고딕" pitchFamily="50" charset="-127"/>
                <a:ea typeface="맑은 고딕" pitchFamily="50" charset="-127"/>
              </a:rPr>
              <a:t>B, 12pt</a:t>
            </a:r>
          </a:p>
        </p:txBody>
      </p:sp>
      <p:sp>
        <p:nvSpPr>
          <p:cNvPr id="4" name="TextBox 13"/>
          <p:cNvSpPr txBox="1"/>
          <p:nvPr/>
        </p:nvSpPr>
        <p:spPr>
          <a:xfrm>
            <a:off x="705778" y="1492554"/>
            <a:ext cx="52235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en-US" altLang="ko-KR" sz="1000" b="1" spc="-2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b="1" spc="-20" dirty="0" smtClean="0">
                <a:latin typeface="맑은 고딕" pitchFamily="50" charset="-127"/>
                <a:ea typeface="맑은 고딕" pitchFamily="50" charset="-127"/>
              </a:rPr>
              <a:t>소제목</a:t>
            </a:r>
            <a:r>
              <a:rPr lang="en-US" altLang="ko-KR" sz="1000" b="1" spc="-2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b="1" spc="-20" dirty="0" smtClean="0">
                <a:latin typeface="맑은 고딕" pitchFamily="50" charset="-127"/>
                <a:ea typeface="맑은 고딕" pitchFamily="50" charset="-127"/>
              </a:rPr>
              <a:t>맑은 고딕 </a:t>
            </a:r>
            <a:r>
              <a:rPr lang="en-US" altLang="ko-KR" sz="1000" b="1" spc="-20" dirty="0" smtClean="0">
                <a:latin typeface="맑은 고딕" pitchFamily="50" charset="-127"/>
                <a:ea typeface="맑은 고딕" pitchFamily="50" charset="-127"/>
              </a:rPr>
              <a:t>B , 10pt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1000" spc="-20" dirty="0" smtClean="0">
                <a:latin typeface="맑은 고딕" pitchFamily="50" charset="-127"/>
                <a:ea typeface="맑은 고딕" pitchFamily="50" charset="-127"/>
              </a:rPr>
              <a:t>1) </a:t>
            </a:r>
            <a:r>
              <a:rPr lang="ko-KR" altLang="en-US" sz="1000" spc="-20" dirty="0" smtClean="0">
                <a:latin typeface="맑은 고딕" pitchFamily="50" charset="-127"/>
                <a:ea typeface="맑은 고딕" pitchFamily="50" charset="-127"/>
              </a:rPr>
              <a:t>소제목 이하의 본문내용</a:t>
            </a:r>
            <a:r>
              <a:rPr lang="en-US" altLang="ko-KR" sz="1000" spc="-2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spc="-20" dirty="0" smtClean="0">
                <a:latin typeface="맑은 고딕" pitchFamily="50" charset="-127"/>
                <a:ea typeface="맑은 고딕" pitchFamily="50" charset="-127"/>
              </a:rPr>
              <a:t>맑은 고딕</a:t>
            </a:r>
            <a:r>
              <a:rPr lang="en-US" altLang="ko-KR" sz="1000" spc="-20" dirty="0" smtClean="0">
                <a:latin typeface="맑은 고딕" pitchFamily="50" charset="-127"/>
                <a:ea typeface="맑은 고딕" pitchFamily="50" charset="-127"/>
              </a:rPr>
              <a:t>, 10pt</a:t>
            </a:r>
          </a:p>
          <a:p>
            <a:pPr marL="228600" indent="-228600"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① 상세항목의 내용</a:t>
            </a:r>
            <a:endParaRPr lang="en-US" altLang="ko-KR" sz="10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10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spc="-2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     - </a:t>
            </a:r>
            <a:r>
              <a:rPr lang="ko-KR" altLang="en-US" sz="1000" spc="-2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상세항목의 내용</a:t>
            </a:r>
            <a:endParaRPr lang="en-US" altLang="ko-KR" sz="1000" spc="-2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14"/>
          <p:cNvSpPr txBox="1"/>
          <p:nvPr/>
        </p:nvSpPr>
        <p:spPr>
          <a:xfrm>
            <a:off x="705778" y="2574602"/>
            <a:ext cx="52235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1000" spc="-20" dirty="0" smtClean="0">
                <a:latin typeface="맑은 고딕" pitchFamily="50" charset="-127"/>
                <a:ea typeface="맑은 고딕" pitchFamily="50" charset="-127"/>
              </a:rPr>
              <a:t>본문 내용의 글꼴 크기</a:t>
            </a:r>
            <a:endParaRPr lang="en-US" altLang="ko-KR" sz="1000" spc="-2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l" defTabSz="914400" rtl="0" eaLnBrk="1" latinLnBrk="1" hangingPunct="1">
              <a:lnSpc>
                <a:spcPct val="150000"/>
              </a:lnSpc>
            </a:pPr>
            <a:r>
              <a:rPr lang="ko-KR" altLang="en-US" sz="1000" kern="12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화면에서의 가독성을 고려하여 최소 </a:t>
            </a:r>
            <a:r>
              <a:rPr lang="en-US" altLang="ko-KR" sz="1000" kern="12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10pt</a:t>
            </a:r>
            <a:r>
              <a:rPr lang="ko-KR" altLang="en-US" sz="1000" kern="12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로 권장합니다</a:t>
            </a:r>
            <a:r>
              <a:rPr lang="en-US" altLang="ko-KR" sz="1000" kern="12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l" defTabSz="914400" rtl="0" eaLnBrk="1" latinLnBrk="1" hangingPunct="1">
              <a:lnSpc>
                <a:spcPct val="150000"/>
              </a:lnSpc>
            </a:pPr>
            <a:r>
              <a:rPr lang="ko-KR" altLang="en-US" sz="1000" kern="1200" spc="-2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다만</a:t>
            </a:r>
            <a:r>
              <a:rPr lang="en-US" altLang="ko-KR" sz="1000" kern="1200" spc="-2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kern="1200" spc="-2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캡션으로 사용하는 경우 등 상황에 따라 </a:t>
            </a:r>
            <a:r>
              <a:rPr lang="en-US" altLang="ko-KR" sz="1000" kern="1200" spc="-2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en-US" altLang="ko-KR" sz="1000" spc="-20" dirty="0" smtClean="0">
                <a:latin typeface="맑은 고딕" pitchFamily="50" charset="-127"/>
                <a:ea typeface="맑은 고딕" pitchFamily="50" charset="-127"/>
              </a:rPr>
              <a:t>pt </a:t>
            </a:r>
            <a:r>
              <a:rPr lang="ko-KR" altLang="en-US" sz="1000" kern="1200" spc="-2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미만으로 사용하실 수 있습니다</a:t>
            </a:r>
            <a:r>
              <a:rPr lang="en-US" altLang="ko-KR" sz="1000" kern="1200" spc="-2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" name="TextBox 15"/>
          <p:cNvSpPr txBox="1"/>
          <p:nvPr/>
        </p:nvSpPr>
        <p:spPr>
          <a:xfrm>
            <a:off x="705778" y="3441382"/>
            <a:ext cx="52235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1000" spc="-20" dirty="0" smtClean="0">
                <a:latin typeface="맑은 고딕" pitchFamily="50" charset="-127"/>
                <a:ea typeface="맑은 고딕" pitchFamily="50" charset="-127"/>
              </a:rPr>
              <a:t>본문 내용의 줄간격</a:t>
            </a:r>
            <a:endParaRPr lang="en-US" altLang="ko-KR" sz="1000" spc="-2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l" defTabSz="914400" rtl="0" eaLnBrk="1" latinLnBrk="1" hangingPunct="1">
              <a:lnSpc>
                <a:spcPct val="150000"/>
              </a:lnSpc>
            </a:pPr>
            <a:r>
              <a:rPr lang="ko-KR" altLang="en-US" sz="10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기본 줄간격은 </a:t>
            </a:r>
            <a:r>
              <a:rPr lang="en-US" altLang="ko-KR" sz="10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1.5</a:t>
            </a:r>
            <a:r>
              <a:rPr lang="ko-KR" altLang="en-US" sz="10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배입니다</a:t>
            </a:r>
            <a:r>
              <a:rPr lang="en-US" altLang="ko-KR" sz="10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l" defTabSz="914400" rtl="0" eaLnBrk="1" latinLnBrk="1" hangingPunct="1">
              <a:lnSpc>
                <a:spcPct val="150000"/>
              </a:lnSpc>
            </a:pPr>
            <a:r>
              <a:rPr lang="ko-KR" altLang="en-US" sz="1000" spc="-20" dirty="0" smtClean="0">
                <a:latin typeface="맑은 고딕" pitchFamily="50" charset="-127"/>
                <a:ea typeface="맑은 고딕" pitchFamily="50" charset="-127"/>
              </a:rPr>
              <a:t>상황에 따라 조절하실 수 있습니다</a:t>
            </a:r>
            <a:r>
              <a:rPr lang="en-US" altLang="ko-KR" sz="1000" spc="-2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7" name="TextBox 16"/>
          <p:cNvSpPr txBox="1"/>
          <p:nvPr/>
        </p:nvSpPr>
        <p:spPr>
          <a:xfrm>
            <a:off x="705778" y="4293876"/>
            <a:ext cx="52235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1000" spc="-20" dirty="0" smtClean="0">
                <a:latin typeface="맑은 고딕" pitchFamily="50" charset="-127"/>
                <a:ea typeface="맑은 고딕" pitchFamily="50" charset="-127"/>
              </a:rPr>
              <a:t>본문 내용의 글자간격</a:t>
            </a:r>
            <a:endParaRPr lang="en-US" altLang="ko-KR" sz="1000" spc="-2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l" defTabSz="914400" rtl="0" eaLnBrk="1" latinLnBrk="1" hangingPunct="1">
              <a:lnSpc>
                <a:spcPct val="150000"/>
              </a:lnSpc>
            </a:pPr>
            <a:r>
              <a:rPr lang="ko-KR" altLang="en-US" sz="10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기본 글자간격은  좁게 </a:t>
            </a:r>
            <a:r>
              <a:rPr lang="en-US" altLang="ko-KR" sz="10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0.2pt </a:t>
            </a:r>
            <a:r>
              <a:rPr lang="ko-KR" altLang="en-US" sz="10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입니다</a:t>
            </a:r>
            <a:r>
              <a:rPr lang="en-US" altLang="ko-KR" sz="10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l" defTabSz="914400" rtl="0" eaLnBrk="1" latinLnBrk="1" hangingPunct="1">
              <a:lnSpc>
                <a:spcPct val="150000"/>
              </a:lnSpc>
            </a:pPr>
            <a:r>
              <a:rPr lang="ko-KR" altLang="en-US" sz="1000" spc="-20" dirty="0" smtClean="0">
                <a:latin typeface="맑은 고딕" pitchFamily="50" charset="-127"/>
                <a:ea typeface="맑은 고딕" pitchFamily="50" charset="-127"/>
              </a:rPr>
              <a:t>상황에 따라 조절하실 수 있습니다</a:t>
            </a:r>
            <a:r>
              <a:rPr lang="en-US" altLang="ko-KR" sz="1000" spc="-2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44848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3036" y="2344094"/>
            <a:ext cx="8003379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US" altLang="ko-KR" sz="4000" b="1" spc="-1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4000" b="1" spc="-1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3600" b="1" spc="-100" dirty="0" err="1" smtClean="0">
                <a:latin typeface="맑은 고딕" pitchFamily="50" charset="-127"/>
                <a:ea typeface="맑은 고딕" pitchFamily="50" charset="-127"/>
              </a:rPr>
              <a:t>Aspected</a:t>
            </a:r>
            <a:r>
              <a:rPr lang="en-US" altLang="ko-KR" sz="3600" b="1" spc="-1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3600" b="1" spc="-100" dirty="0" smtClean="0">
                <a:latin typeface="맑은 고딕" pitchFamily="50" charset="-127"/>
                <a:ea typeface="맑은 고딕" pitchFamily="50" charset="-127"/>
              </a:rPr>
              <a:t>Oriented Programming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428596" y="2214554"/>
            <a:ext cx="828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1.  AOP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관점 지향 프로그래밍 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(AOP</a:t>
            </a:r>
            <a:r>
              <a:rPr lang="en-US" altLang="ko-KR" sz="1400" b="1" spc="-20" dirty="0">
                <a:latin typeface="맑은 고딕" pitchFamily="50" charset="-127"/>
                <a:ea typeface="맑은 고딕" pitchFamily="50" charset="-127"/>
              </a:rPr>
              <a:t>; Aspect Oriented 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Programming)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/>
          <p:nvPr/>
        </p:nvSpPr>
        <p:spPr>
          <a:xfrm>
            <a:off x="1184242" y="1645912"/>
            <a:ext cx="7852253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기존의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OOP</a:t>
            </a:r>
            <a:r>
              <a:rPr lang="ko-KR" altLang="en-US" sz="1400" spc="-2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방법으로 개발 시</a:t>
            </a:r>
            <a:r>
              <a:rPr lang="ko-KR" altLang="en-US" sz="1400" spc="-2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다수의 공통 모듈이 발생하며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400" spc="-2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공통 모듈은 상속을 통해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다른 모듈에 적용을 할 수 있었음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400" b="1" spc="-20" dirty="0" smtClean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문제①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| Java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에서는 다중 상속이 불가능하기에 공통 모듈 적용에 한계가 있음</a:t>
            </a:r>
            <a:r>
              <a:rPr lang="en-US" altLang="ko-KR" sz="1400" spc="-2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400" spc="-2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400" b="1" spc="-20" dirty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문제②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기능을 구현하는 부분에 공통 모듈과 핵심 로직 코드가 섞여 있어 효율성 저하 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특정 기능을 핵심 비즈니스 로직과 공통 모듈로 분리하고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400" spc="-2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핵심 로직에 영향을 미치지 않으면서 공통 모듈을 수행하는 개발 방법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 </a:t>
            </a:r>
            <a:r>
              <a:rPr lang="en-US" altLang="ko-KR" sz="1400" u="sng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AOP</a:t>
            </a:r>
            <a:r>
              <a:rPr lang="ko-KR" altLang="en-US" sz="1400" u="sng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의 역할</a:t>
            </a:r>
            <a:endParaRPr lang="en-US" altLang="ko-KR" sz="1400" u="sng" spc="-2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12424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1.  AOP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관점 지향 프로그래밍 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(AOP</a:t>
            </a:r>
            <a:r>
              <a:rPr lang="en-US" altLang="ko-KR" sz="1400" b="1" spc="-20" dirty="0">
                <a:latin typeface="맑은 고딕" pitchFamily="50" charset="-127"/>
                <a:ea typeface="맑은 고딕" pitchFamily="50" charset="-127"/>
              </a:rPr>
              <a:t>; Aspect Oriented 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Programming)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/>
          <p:nvPr/>
        </p:nvSpPr>
        <p:spPr>
          <a:xfrm>
            <a:off x="1184242" y="1645912"/>
            <a:ext cx="78522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프로젝트를 기존의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OOP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방식으로 바라본다면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핵심기능 위주로 기능들을 구분함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종단관점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관점을 바꾸어 부가기능 관점으로 프로젝트를 바라본다면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400" spc="-2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u="sng" spc="-20" dirty="0" smtClean="0">
                <a:latin typeface="맑은 고딕" pitchFamily="50" charset="-127"/>
                <a:ea typeface="맑은 고딕" pitchFamily="50" charset="-127"/>
              </a:rPr>
              <a:t>공통된 기능이 추출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됨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횡단관점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400" spc="-2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996952"/>
            <a:ext cx="3183512" cy="21602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텍스트 상자 3"/>
          <p:cNvSpPr txBox="1"/>
          <p:nvPr/>
        </p:nvSpPr>
        <p:spPr>
          <a:xfrm>
            <a:off x="539552" y="5294569"/>
            <a:ext cx="20922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 smtClean="0"/>
              <a:t>▲ </a:t>
            </a:r>
            <a:r>
              <a:rPr kumimoji="1" lang="en-US" altLang="ko-KR" sz="1100" dirty="0" smtClean="0"/>
              <a:t>OOP </a:t>
            </a:r>
            <a:r>
              <a:rPr kumimoji="1" lang="ko-KR" altLang="en-US" sz="1100" dirty="0" smtClean="0"/>
              <a:t>측면의 핵심기능 관점</a:t>
            </a:r>
            <a:endParaRPr kumimoji="1" lang="ko-KR" altLang="en-US" sz="11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2996952"/>
            <a:ext cx="4853143" cy="21602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텍스트 상자 7"/>
          <p:cNvSpPr txBox="1"/>
          <p:nvPr/>
        </p:nvSpPr>
        <p:spPr>
          <a:xfrm>
            <a:off x="3995936" y="5294569"/>
            <a:ext cx="20762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 smtClean="0"/>
              <a:t>▲ </a:t>
            </a:r>
            <a:r>
              <a:rPr kumimoji="1" lang="en-US" altLang="ko-KR" sz="1100" dirty="0" smtClean="0"/>
              <a:t>AOP </a:t>
            </a:r>
            <a:r>
              <a:rPr kumimoji="1" lang="ko-KR" altLang="en-US" sz="1100" dirty="0" smtClean="0"/>
              <a:t>측면의 부가기능 관점</a:t>
            </a:r>
            <a:endParaRPr kumimoji="1"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140649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1.  AOP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관점 지향 프로그래밍 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(AOP</a:t>
            </a:r>
            <a:r>
              <a:rPr lang="en-US" altLang="ko-KR" sz="1400" b="1" spc="-20" dirty="0">
                <a:latin typeface="맑은 고딕" pitchFamily="50" charset="-127"/>
                <a:ea typeface="맑은 고딕" pitchFamily="50" charset="-127"/>
              </a:rPr>
              <a:t>; Aspect Oriented 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Programming)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/>
          <p:nvPr/>
        </p:nvSpPr>
        <p:spPr>
          <a:xfrm>
            <a:off x="1184242" y="1645912"/>
            <a:ext cx="785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OOP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는 공통된 기능을 재사용하기 위해 상속 또는 위임을 사용함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전체 어플리케이션에 흩어져 있는 부가기능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(=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공통기능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을 모듈화 하기가 힘든 문제가 있음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 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AOP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 를 통해 공통 지능을 하나의 장소에서 관리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,</a:t>
            </a:r>
            <a:br>
              <a:rPr lang="en-US" altLang="ko-KR" sz="14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</a:b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                        다른 서비스 모듈은 자신의 목적에 집중시킴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972837"/>
              </p:ext>
            </p:extLst>
          </p:nvPr>
        </p:nvGraphicFramePr>
        <p:xfrm>
          <a:off x="1185270" y="3219577"/>
          <a:ext cx="7131148" cy="2657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434"/>
                <a:gridCol w="3204357"/>
                <a:gridCol w="3204357"/>
              </a:tblGrid>
              <a:tr h="40288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OOP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AOP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7050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요약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dirty="0" smtClean="0"/>
                        <a:t>비즈니스 로직의 모듈화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dirty="0" smtClean="0"/>
                        <a:t>인프라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 부가기능의 모듈화</a:t>
                      </a:r>
                      <a:endParaRPr lang="en-US" altLang="ko-KR" sz="1200" dirty="0" smtClean="0"/>
                    </a:p>
                    <a:p>
                      <a:pPr marL="228600" indent="-22860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dirty="0" smtClean="0"/>
                        <a:t>공통된 기능을 재사용하는 기법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15497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특징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dirty="0" smtClean="0"/>
                        <a:t>모듈화의 단위는 핵심 비즈니스 로직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dirty="0" smtClean="0"/>
                        <a:t>모듈화의 단위는 공통적으로 사용되는 부가적인 기능</a:t>
                      </a:r>
                      <a:r>
                        <a:rPr lang="en-US" altLang="ko-KR" sz="1200" dirty="0" smtClean="0"/>
                        <a:t/>
                      </a:r>
                      <a:br>
                        <a:rPr lang="en-US" altLang="ko-KR" sz="1200" dirty="0" smtClean="0"/>
                      </a:b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로깅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 트랜잭션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 보안</a:t>
                      </a:r>
                      <a:r>
                        <a:rPr lang="en-US" altLang="ko-KR" sz="1200" dirty="0" smtClean="0"/>
                        <a:t>)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70212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3036" y="2344094"/>
            <a:ext cx="8003379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US" altLang="ko-KR" sz="4000" b="1" spc="-10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en-US" altLang="ko-KR" sz="3600" b="1" spc="-100" dirty="0" smtClean="0">
                <a:latin typeface="맑은 고딕" pitchFamily="50" charset="-127"/>
                <a:ea typeface="맑은 고딕" pitchFamily="50" charset="-127"/>
              </a:rPr>
              <a:t>Spring AOP</a:t>
            </a:r>
            <a:endParaRPr lang="en-US" altLang="ko-KR" sz="3600" b="1" spc="-100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28596" y="2214554"/>
            <a:ext cx="828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6750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3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600" b="1" spc="-2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Spring AOP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AOP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개념 및 용어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640668"/>
              </p:ext>
            </p:extLst>
          </p:nvPr>
        </p:nvGraphicFramePr>
        <p:xfrm>
          <a:off x="4507476" y="2132856"/>
          <a:ext cx="4610783" cy="3872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264"/>
                <a:gridCol w="3835519"/>
              </a:tblGrid>
              <a:tr h="3540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 smtClean="0"/>
                        <a:t>용어</a:t>
                      </a:r>
                      <a:endParaRPr lang="ko-KR" altLang="en-US" sz="1300" dirty="0"/>
                    </a:p>
                  </a:txBody>
                  <a:tcPr marL="100523" marR="100523" marT="50261" marB="50261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 smtClean="0"/>
                        <a:t>설명</a:t>
                      </a:r>
                      <a:endParaRPr lang="ko-KR" altLang="en-US" sz="1300" dirty="0"/>
                    </a:p>
                  </a:txBody>
                  <a:tcPr marL="100523" marR="100523" marT="50261" marB="50261" anchor="ctr"/>
                </a:tc>
              </a:tr>
              <a:tr h="6948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/>
                        <a:t>Aspect</a:t>
                      </a:r>
                    </a:p>
                  </a:txBody>
                  <a:tcPr marL="100523" marR="100523" marT="50261" marB="50261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dirty="0" smtClean="0"/>
                        <a:t>구현하고자 하는 부가 기능들의 집합</a:t>
                      </a:r>
                      <a:r>
                        <a:rPr lang="en-US" altLang="ko-KR" sz="1200" dirty="0" smtClean="0"/>
                        <a:t>(=</a:t>
                      </a:r>
                      <a:r>
                        <a:rPr lang="ko-KR" altLang="en-US" sz="1200" dirty="0" smtClean="0"/>
                        <a:t>모듈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marL="100523" marR="100523" marT="50261" marB="50261" anchor="ctr"/>
                </a:tc>
              </a:tr>
              <a:tr h="6948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/>
                        <a:t>Advice</a:t>
                      </a:r>
                      <a:endParaRPr lang="ko-KR" altLang="en-US" sz="1200" b="1" dirty="0"/>
                    </a:p>
                  </a:txBody>
                  <a:tcPr marL="100523" marR="100523" marT="50261" marB="50261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200" dirty="0" smtClean="0"/>
                        <a:t>Aspect</a:t>
                      </a:r>
                      <a:r>
                        <a:rPr lang="ko-KR" altLang="en-US" sz="1200" dirty="0" smtClean="0"/>
                        <a:t>의 실제 구현체로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Join</a:t>
                      </a:r>
                      <a:r>
                        <a:rPr lang="en-US" altLang="ko-KR" sz="1200" baseline="0" dirty="0" smtClean="0"/>
                        <a:t> Point </a:t>
                      </a:r>
                      <a:r>
                        <a:rPr lang="ko-KR" altLang="en-US" sz="1200" baseline="0" dirty="0" smtClean="0"/>
                        <a:t>에 삽입되어 동작할 수 있는 코드</a:t>
                      </a:r>
                      <a:endParaRPr lang="ko-KR" altLang="en-US" sz="1200" dirty="0"/>
                    </a:p>
                  </a:txBody>
                  <a:tcPr marL="100523" marR="100523" marT="50261" marB="50261" anchor="ctr"/>
                </a:tc>
              </a:tr>
              <a:tr h="6948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/>
                        <a:t>Point Cut</a:t>
                      </a:r>
                      <a:endParaRPr lang="ko-KR" altLang="en-US" sz="1200" b="1" dirty="0"/>
                    </a:p>
                  </a:txBody>
                  <a:tcPr marL="100523" marR="100523" marT="50261" marB="50261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200" dirty="0" smtClean="0"/>
                        <a:t>Advice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를 적용할 </a:t>
                      </a:r>
                      <a:r>
                        <a:rPr lang="en-US" altLang="ko-KR" sz="1200" baseline="0" dirty="0" smtClean="0"/>
                        <a:t>Join Point </a:t>
                      </a:r>
                      <a:r>
                        <a:rPr lang="ko-KR" altLang="en-US" sz="1200" baseline="0" dirty="0" smtClean="0"/>
                        <a:t>를 선별하는 기능</a:t>
                      </a:r>
                      <a:endParaRPr lang="en-US" altLang="ko-KR" sz="1200" baseline="0" dirty="0" smtClean="0"/>
                    </a:p>
                  </a:txBody>
                  <a:tcPr marL="100523" marR="100523" marT="50261" marB="50261" anchor="ctr"/>
                </a:tc>
              </a:tr>
              <a:tr h="6948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/>
                        <a:t>Join</a:t>
                      </a:r>
                      <a:r>
                        <a:rPr lang="en-US" altLang="ko-KR" sz="1200" b="1" baseline="0" dirty="0" smtClean="0"/>
                        <a:t> Point</a:t>
                      </a:r>
                      <a:endParaRPr lang="ko-KR" altLang="en-US" sz="1200" b="1" dirty="0"/>
                    </a:p>
                  </a:txBody>
                  <a:tcPr marL="100523" marR="100523" marT="50261" marB="50261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200" dirty="0" smtClean="0"/>
                        <a:t>Advice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가 적용될 수 있는 위치</a:t>
                      </a:r>
                      <a:r>
                        <a:rPr lang="en-US" altLang="ko-KR" sz="1200" baseline="0" dirty="0" smtClean="0"/>
                        <a:t/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(Spring </a:t>
                      </a:r>
                      <a:r>
                        <a:rPr lang="ko-KR" altLang="en-US" sz="1200" baseline="0" dirty="0" smtClean="0"/>
                        <a:t>에서는 메소드 조인포인트만 제공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</a:txBody>
                  <a:tcPr marL="100523" marR="100523" marT="50261" marB="50261" anchor="ctr"/>
                </a:tc>
              </a:tr>
              <a:tr h="6948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/>
                        <a:t>Target</a:t>
                      </a:r>
                      <a:endParaRPr lang="ko-KR" altLang="en-US" sz="1200" b="1" dirty="0"/>
                    </a:p>
                  </a:txBody>
                  <a:tcPr marL="100523" marR="100523" marT="50261" marB="50261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200" dirty="0" smtClean="0"/>
                        <a:t>Advice </a:t>
                      </a:r>
                      <a:r>
                        <a:rPr lang="ko-KR" altLang="en-US" sz="1200" dirty="0" smtClean="0"/>
                        <a:t>의 대상이 되는 메소드</a:t>
                      </a:r>
                      <a:endParaRPr lang="ko-KR" altLang="en-US" sz="1200" dirty="0"/>
                    </a:p>
                  </a:txBody>
                  <a:tcPr marL="100523" marR="100523" marT="50261" marB="50261" anchor="ctr"/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69" y="2120094"/>
            <a:ext cx="4037580" cy="3663365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372140" y="5883756"/>
            <a:ext cx="1453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▲</a:t>
            </a:r>
            <a:r>
              <a:rPr kumimoji="1" lang="en-US" altLang="ko-KR" sz="1200" dirty="0" smtClean="0"/>
              <a:t> AOP</a:t>
            </a:r>
            <a:r>
              <a:rPr kumimoji="1" lang="ko-KR" altLang="en-US" sz="1200" dirty="0" smtClean="0"/>
              <a:t> </a:t>
            </a:r>
            <a:r>
              <a:rPr kumimoji="1" lang="en-US" altLang="ko-KR" sz="1200" dirty="0" smtClean="0"/>
              <a:t>Concepts</a:t>
            </a:r>
            <a:endParaRPr kumimoji="1"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1184242" y="1645912"/>
            <a:ext cx="78522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아래 표의 설명은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Spring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외에서도 사용되는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AOP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관련 용어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56450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>
                <a:latin typeface="맑은 고딕" pitchFamily="50" charset="-127"/>
                <a:ea typeface="맑은 고딕" pitchFamily="50" charset="-127"/>
              </a:rPr>
              <a:t>AOP </a:t>
            </a:r>
            <a:r>
              <a:rPr lang="ko-KR" altLang="en-US" sz="1400" b="1" spc="-20" dirty="0">
                <a:latin typeface="맑은 고딕" pitchFamily="50" charset="-127"/>
                <a:ea typeface="맑은 고딕" pitchFamily="50" charset="-127"/>
              </a:rPr>
              <a:t>개념 및 용어</a:t>
            </a:r>
            <a:endParaRPr lang="en-US" altLang="ko-KR" sz="1400" spc="-2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460213"/>
              </p:ext>
            </p:extLst>
          </p:nvPr>
        </p:nvGraphicFramePr>
        <p:xfrm>
          <a:off x="1294313" y="1832855"/>
          <a:ext cx="7056784" cy="2061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539"/>
                <a:gridCol w="5870245"/>
              </a:tblGrid>
              <a:tr h="3680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용어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설명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5267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/>
                        <a:t>Proxy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200" dirty="0" smtClean="0"/>
                        <a:t>Target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을 감싸서</a:t>
                      </a:r>
                      <a:r>
                        <a:rPr lang="en-US" altLang="ko-KR" sz="1200" baseline="0" dirty="0" smtClean="0"/>
                        <a:t> Target </a:t>
                      </a:r>
                      <a:r>
                        <a:rPr lang="ko-KR" altLang="en-US" sz="1200" baseline="0" dirty="0" smtClean="0"/>
                        <a:t>의 요청을 대신 받아주는 </a:t>
                      </a:r>
                      <a:r>
                        <a:rPr lang="en-US" altLang="ko-KR" sz="1200" baseline="0" dirty="0" smtClean="0"/>
                        <a:t>Wrapping </a:t>
                      </a:r>
                      <a:r>
                        <a:rPr lang="ko-KR" altLang="en-US" sz="1200" baseline="0" dirty="0" smtClean="0"/>
                        <a:t>오브젝트</a:t>
                      </a:r>
                      <a:endParaRPr lang="en-US" altLang="ko-KR" sz="1200" baseline="0" dirty="0" smtClean="0"/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baseline="0" dirty="0" smtClean="0"/>
                        <a:t>메소드 호출을 가로채어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Advice </a:t>
                      </a:r>
                      <a:r>
                        <a:rPr lang="ko-KR" altLang="en-US" sz="1200" baseline="0" dirty="0" smtClean="0"/>
                        <a:t>등록된 기능을 수행 후 </a:t>
                      </a:r>
                      <a:r>
                        <a:rPr lang="en-US" altLang="ko-KR" sz="1200" baseline="0" dirty="0" smtClean="0"/>
                        <a:t>Target </a:t>
                      </a:r>
                      <a:r>
                        <a:rPr lang="ko-KR" altLang="en-US" sz="1200" baseline="0" dirty="0" smtClean="0"/>
                        <a:t>을 호출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5267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/>
                        <a:t>Introduction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200" dirty="0" smtClean="0"/>
                        <a:t>Target </a:t>
                      </a:r>
                      <a:r>
                        <a:rPr lang="ko-KR" altLang="en-US" sz="1200" dirty="0" smtClean="0"/>
                        <a:t>클래스의 코드변경 없이 신규 메소드나 멤버 변수를 추가하는 기능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5267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/>
                        <a:t>Weaving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dirty="0" smtClean="0"/>
                        <a:t>지정된 객체에 </a:t>
                      </a:r>
                      <a:r>
                        <a:rPr lang="en-US" altLang="ko-KR" sz="1200" dirty="0" smtClean="0"/>
                        <a:t>Aspect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를 적용해서 새로운 </a:t>
                      </a:r>
                      <a:r>
                        <a:rPr lang="en-US" altLang="ko-KR" sz="1200" baseline="0" dirty="0" smtClean="0"/>
                        <a:t>Proxy </a:t>
                      </a:r>
                      <a:r>
                        <a:rPr lang="ko-KR" altLang="en-US" sz="1200" baseline="0" dirty="0" smtClean="0"/>
                        <a:t>객체를 생성화는 과정</a:t>
                      </a:r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993" y="4077072"/>
            <a:ext cx="4419255" cy="18545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텍스트 상자 6"/>
          <p:cNvSpPr txBox="1"/>
          <p:nvPr/>
        </p:nvSpPr>
        <p:spPr>
          <a:xfrm>
            <a:off x="2379747" y="5931823"/>
            <a:ext cx="44935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 smtClean="0"/>
              <a:t>▲ </a:t>
            </a:r>
            <a:r>
              <a:rPr kumimoji="1" lang="en-US" altLang="ko-KR" sz="1100" dirty="0" smtClean="0"/>
              <a:t>AOP </a:t>
            </a:r>
            <a:r>
              <a:rPr kumimoji="1" lang="ko-KR" altLang="en-US" sz="1100" dirty="0" smtClean="0"/>
              <a:t>에서의 </a:t>
            </a:r>
            <a:r>
              <a:rPr kumimoji="1" lang="en-US" altLang="ko-KR" sz="1100" dirty="0" smtClean="0"/>
              <a:t>Proxy </a:t>
            </a:r>
            <a:r>
              <a:rPr kumimoji="1" lang="ko-KR" altLang="en-US" sz="1100" dirty="0" smtClean="0"/>
              <a:t>역할</a:t>
            </a:r>
            <a:r>
              <a:rPr kumimoji="1" lang="en-US" altLang="ko-KR" sz="1100" dirty="0" smtClean="0"/>
              <a:t>(Target </a:t>
            </a:r>
            <a:r>
              <a:rPr kumimoji="1" lang="ko-KR" altLang="en-US" sz="1100" dirty="0" smtClean="0"/>
              <a:t>을 감싸서 요청을 대신 처리해 줌</a:t>
            </a:r>
            <a:r>
              <a:rPr kumimoji="1" lang="en-US" altLang="ko-KR" sz="1100" dirty="0" smtClean="0"/>
              <a:t>)</a:t>
            </a:r>
            <a:endParaRPr kumimoji="1" lang="ko-KR" altLang="en-US" sz="1100" dirty="0"/>
          </a:p>
        </p:txBody>
      </p:sp>
      <p:sp>
        <p:nvSpPr>
          <p:cNvPr id="8" name="TextBox 8"/>
          <p:cNvSpPr txBox="1"/>
          <p:nvPr/>
        </p:nvSpPr>
        <p:spPr>
          <a:xfrm>
            <a:off x="248574" y="169524"/>
            <a:ext cx="4223412" cy="3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600" b="1" spc="-20" smtClean="0">
                <a:latin typeface="맑은 고딕" pitchFamily="50" charset="-127"/>
                <a:ea typeface="맑은 고딕" pitchFamily="50" charset="-127"/>
              </a:rPr>
              <a:t>. Spring AOP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98788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표지">
  <a:themeElements>
    <a:clrScheme name="NHN">
      <a:dk1>
        <a:sysClr val="windowText" lastClr="000000"/>
      </a:dk1>
      <a:lt1>
        <a:sysClr val="window" lastClr="FFFFFF"/>
      </a:lt1>
      <a:dk2>
        <a:srgbClr val="FF7C19"/>
      </a:dk2>
      <a:lt2>
        <a:srgbClr val="71C31F"/>
      </a:lt2>
      <a:accent1>
        <a:srgbClr val="5DC1E3"/>
      </a:accent1>
      <a:accent2>
        <a:srgbClr val="61BDA1"/>
      </a:accent2>
      <a:accent3>
        <a:srgbClr val="4F79A1"/>
      </a:accent3>
      <a:accent4>
        <a:srgbClr val="758559"/>
      </a:accent4>
      <a:accent5>
        <a:srgbClr val="857155"/>
      </a:accent5>
      <a:accent6>
        <a:srgbClr val="88565B"/>
      </a:accent6>
      <a:hlink>
        <a:srgbClr val="4B5661"/>
      </a:hlink>
      <a:folHlink>
        <a:srgbClr val="523F4B"/>
      </a:folHlink>
    </a:clrScheme>
    <a:fontScheme name="맑은고딕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그린 컬러 표지">
  <a:themeElements>
    <a:clrScheme name="NHN">
      <a:dk1>
        <a:sysClr val="windowText" lastClr="000000"/>
      </a:dk1>
      <a:lt1>
        <a:sysClr val="window" lastClr="FFFFFF"/>
      </a:lt1>
      <a:dk2>
        <a:srgbClr val="FF7C19"/>
      </a:dk2>
      <a:lt2>
        <a:srgbClr val="71C31F"/>
      </a:lt2>
      <a:accent1>
        <a:srgbClr val="5DC1E3"/>
      </a:accent1>
      <a:accent2>
        <a:srgbClr val="61BDA1"/>
      </a:accent2>
      <a:accent3>
        <a:srgbClr val="4F79A1"/>
      </a:accent3>
      <a:accent4>
        <a:srgbClr val="758559"/>
      </a:accent4>
      <a:accent5>
        <a:srgbClr val="857155"/>
      </a:accent5>
      <a:accent6>
        <a:srgbClr val="88565B"/>
      </a:accent6>
      <a:hlink>
        <a:srgbClr val="4B5661"/>
      </a:hlink>
      <a:folHlink>
        <a:srgbClr val="523F4B"/>
      </a:folHlink>
    </a:clrScheme>
    <a:fontScheme name="맑은고딕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대외비">
  <a:themeElements>
    <a:clrScheme name="NHN">
      <a:dk1>
        <a:sysClr val="windowText" lastClr="000000"/>
      </a:dk1>
      <a:lt1>
        <a:sysClr val="window" lastClr="FFFFFF"/>
      </a:lt1>
      <a:dk2>
        <a:srgbClr val="FF7C19"/>
      </a:dk2>
      <a:lt2>
        <a:srgbClr val="71C31F"/>
      </a:lt2>
      <a:accent1>
        <a:srgbClr val="5DC1E3"/>
      </a:accent1>
      <a:accent2>
        <a:srgbClr val="61BDA1"/>
      </a:accent2>
      <a:accent3>
        <a:srgbClr val="4F79A1"/>
      </a:accent3>
      <a:accent4>
        <a:srgbClr val="758559"/>
      </a:accent4>
      <a:accent5>
        <a:srgbClr val="857155"/>
      </a:accent5>
      <a:accent6>
        <a:srgbClr val="88565B"/>
      </a:accent6>
      <a:hlink>
        <a:srgbClr val="4B5661"/>
      </a:hlink>
      <a:folHlink>
        <a:srgbClr val="523F4B"/>
      </a:folHlink>
    </a:clrScheme>
    <a:fontScheme name="맑은고딕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기밀">
  <a:themeElements>
    <a:clrScheme name="NHN">
      <a:dk1>
        <a:sysClr val="windowText" lastClr="000000"/>
      </a:dk1>
      <a:lt1>
        <a:sysClr val="window" lastClr="FFFFFF"/>
      </a:lt1>
      <a:dk2>
        <a:srgbClr val="FF7C19"/>
      </a:dk2>
      <a:lt2>
        <a:srgbClr val="71C31F"/>
      </a:lt2>
      <a:accent1>
        <a:srgbClr val="5DC1E3"/>
      </a:accent1>
      <a:accent2>
        <a:srgbClr val="61BDA1"/>
      </a:accent2>
      <a:accent3>
        <a:srgbClr val="4F79A1"/>
      </a:accent3>
      <a:accent4>
        <a:srgbClr val="758559"/>
      </a:accent4>
      <a:accent5>
        <a:srgbClr val="857155"/>
      </a:accent5>
      <a:accent6>
        <a:srgbClr val="88565B"/>
      </a:accent6>
      <a:hlink>
        <a:srgbClr val="4B5661"/>
      </a:hlink>
      <a:folHlink>
        <a:srgbClr val="523F4B"/>
      </a:folHlink>
    </a:clrScheme>
    <a:fontScheme name="맑은고딕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10704</TotalTime>
  <Words>1133</Words>
  <Application>Microsoft Macintosh PowerPoint</Application>
  <PresentationFormat>화면 슬라이드 쇼(4:3)</PresentationFormat>
  <Paragraphs>247</Paragraphs>
  <Slides>27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나눔고딕</vt:lpstr>
      <vt:lpstr>맑은 고딕</vt:lpstr>
      <vt:lpstr>Rix고딕 EB</vt:lpstr>
      <vt:lpstr>Rubrik Medium</vt:lpstr>
      <vt:lpstr>Wingdings</vt:lpstr>
      <vt:lpstr>Arial</vt:lpstr>
      <vt:lpstr>표지</vt:lpstr>
      <vt:lpstr>그린 컬러 표지</vt:lpstr>
      <vt:lpstr>대외비</vt:lpstr>
      <vt:lpstr>기밀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Stevia design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NHN</dc:creator>
  <cp:lastModifiedBy>Microsoft Office 사용자</cp:lastModifiedBy>
  <cp:revision>1527</cp:revision>
  <cp:lastPrinted>2017-07-13T10:37:51Z</cp:lastPrinted>
  <dcterms:created xsi:type="dcterms:W3CDTF">2007-04-27T09:07:31Z</dcterms:created>
  <dcterms:modified xsi:type="dcterms:W3CDTF">2017-07-18T11:17:27Z</dcterms:modified>
</cp:coreProperties>
</file>